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25"/>
  </p:notesMasterIdLst>
  <p:sldIdLst>
    <p:sldId id="257" r:id="rId6"/>
    <p:sldId id="2147479530" r:id="rId7"/>
    <p:sldId id="2147479497" r:id="rId8"/>
    <p:sldId id="2147479613" r:id="rId9"/>
    <p:sldId id="2147481296" r:id="rId10"/>
    <p:sldId id="2147481297" r:id="rId11"/>
    <p:sldId id="2147481295" r:id="rId12"/>
    <p:sldId id="2147481294" r:id="rId13"/>
    <p:sldId id="2147481299" r:id="rId14"/>
    <p:sldId id="2147481546" r:id="rId15"/>
    <p:sldId id="2147481543" r:id="rId16"/>
    <p:sldId id="2147481305" r:id="rId17"/>
    <p:sldId id="2147481548" r:id="rId18"/>
    <p:sldId id="2147481547" r:id="rId19"/>
    <p:sldId id="2147481544" r:id="rId20"/>
    <p:sldId id="2147481300" r:id="rId21"/>
    <p:sldId id="2147481549" r:id="rId22"/>
    <p:sldId id="2147481550" r:id="rId23"/>
    <p:sldId id="214747955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C8583B6-2101-2A19-C91D-972C76C38B6D}" name="Danielle Hibbs (24 Seven LLC)" initials="DH" userId="S::v-dhibbs@microsoft.com::392dfea4-d263-4d89-b2c7-785b0f0a501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67AF4"/>
    <a:srgbClr val="0A111B"/>
    <a:srgbClr val="AC62FF"/>
    <a:srgbClr val="7C40BF"/>
    <a:srgbClr val="A0AFFF"/>
    <a:srgbClr val="71D9FF"/>
    <a:srgbClr val="BB86F0"/>
    <a:srgbClr val="7C3FDE"/>
    <a:srgbClr val="A05BED"/>
    <a:srgbClr val="091F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12C408-A15E-43E0-A9C6-6DA07F1AB582}" v="4" dt="2024-09-06T14:55:47.7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06" autoAdjust="0"/>
    <p:restoredTop sz="94660"/>
  </p:normalViewPr>
  <p:slideViewPr>
    <p:cSldViewPr snapToGrid="0">
      <p:cViewPr varScale="1">
        <p:scale>
          <a:sx n="175" d="100"/>
          <a:sy n="175" d="100"/>
        </p:scale>
        <p:origin x="3282" y="6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405CB-82A4-468A-A648-ECE9F1B9182C}" type="datetimeFigureOut">
              <a:rPr lang="en-US" smtClean="0"/>
              <a:t>9/6/2024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22E6C-A02C-4BB1-90E8-FA24A474D4B7}" type="slidenum">
              <a:rPr lang="en-US" smtClean="0"/>
              <a:t>‹#›</a:t>
            </a:fld>
            <a:endParaRPr lang="en-US"/>
          </a:p>
        </p:txBody>
      </p:sp>
    </p:spTree>
    <p:extLst>
      <p:ext uri="{BB962C8B-B14F-4D97-AF65-F5344CB8AC3E}">
        <p14:creationId xmlns:p14="http://schemas.microsoft.com/office/powerpoint/2010/main" val="3218720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9/6/2024 10:58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408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If you are curious how Azure Communication Services is coming into the mix. Let me bring you back to one of the first slides that Hyun  showed us, which listed the key components of a data-based AI solution. I’d like us to shift our focus on Serve layer for a bit. The content that is created behind the scenes with LLM, data indexing, and other things is served to the user via the Serve layer. Serve is the window to all the goodness of generative AI and is basically the communication layer. How is this output from generative AI is communicated to the end users. That's why I am here, to give you  little TED talk on Microsoft’s </a:t>
            </a:r>
            <a:r>
              <a:rPr lang="en-US" sz="1800" dirty="0" err="1">
                <a:effectLst/>
                <a:latin typeface="Aptos" panose="020B0004020202020204" pitchFamily="34" charset="0"/>
                <a:ea typeface="Aptos" panose="020B0004020202020204" pitchFamily="34" charset="0"/>
                <a:cs typeface="Times New Roman" panose="02020603050405020304" pitchFamily="18" charset="0"/>
              </a:rPr>
              <a:t>CPaaS</a:t>
            </a:r>
            <a:r>
              <a:rPr lang="en-US" sz="1800" dirty="0">
                <a:effectLst/>
                <a:latin typeface="Aptos" panose="020B0004020202020204" pitchFamily="34" charset="0"/>
                <a:ea typeface="Aptos" panose="020B0004020202020204" pitchFamily="34" charset="0"/>
                <a:cs typeface="Times New Roman" panose="02020603050405020304" pitchFamily="18" charset="0"/>
              </a:rPr>
              <a:t> i.e. Azure Communication Services. . It also has value for the processing layer but let me first give you an overview of this platform and then we will get back to the processing layer. </a:t>
            </a:r>
            <a:br>
              <a:rPr lang="en-US" sz="1800" dirty="0">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p:sp>
        <p:nvSpPr>
          <p:cNvPr id="4" name="Slide Number Placeholder 3"/>
          <p:cNvSpPr>
            <a:spLocks noGrp="1"/>
          </p:cNvSpPr>
          <p:nvPr>
            <p:ph type="sldNum" sz="quarter" idx="5"/>
          </p:nvPr>
        </p:nvSpPr>
        <p:spPr/>
        <p:txBody>
          <a:bodyPr/>
          <a:lstStyle/>
          <a:p>
            <a:fld id="{254060E7-2763-4DA8-A363-806F40710F23}" type="slidenum">
              <a:rPr lang="en-US" smtClean="0"/>
              <a:t>5</a:t>
            </a:fld>
            <a:endParaRPr lang="en-US"/>
          </a:p>
        </p:txBody>
      </p:sp>
    </p:spTree>
    <p:extLst>
      <p:ext uri="{BB962C8B-B14F-4D97-AF65-F5344CB8AC3E}">
        <p14:creationId xmlns:p14="http://schemas.microsoft.com/office/powerpoint/2010/main" val="313911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service like I said service the user facing layer right and the default layer that we've seen that we are seeing across the board is being used with copilot or Bing chat or even you know third party applications is chat but I want to encourage you to think about other channels that would be beneficial to use with generative AI what about voice what if we take the chat bot what about voice um</a:t>
            </a:r>
          </a:p>
        </p:txBody>
      </p:sp>
      <p:sp>
        <p:nvSpPr>
          <p:cNvPr id="4" name="Slide Number Placeholder 3"/>
          <p:cNvSpPr>
            <a:spLocks noGrp="1"/>
          </p:cNvSpPr>
          <p:nvPr>
            <p:ph type="sldNum" sz="quarter" idx="5"/>
          </p:nvPr>
        </p:nvSpPr>
        <p:spPr/>
        <p:txBody>
          <a:bodyPr/>
          <a:lstStyle/>
          <a:p>
            <a:fld id="{254060E7-2763-4DA8-A363-806F40710F23}" type="slidenum">
              <a:rPr lang="en-US" smtClean="0"/>
              <a:t>6</a:t>
            </a:fld>
            <a:endParaRPr lang="en-US"/>
          </a:p>
        </p:txBody>
      </p:sp>
    </p:spTree>
    <p:extLst>
      <p:ext uri="{BB962C8B-B14F-4D97-AF65-F5344CB8AC3E}">
        <p14:creationId xmlns:p14="http://schemas.microsoft.com/office/powerpoint/2010/main" val="114973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4060E7-2763-4DA8-A363-806F40710F23}" type="slidenum">
              <a:rPr lang="en-US" smtClean="0"/>
              <a:t>9</a:t>
            </a:fld>
            <a:endParaRPr lang="en-US"/>
          </a:p>
        </p:txBody>
      </p:sp>
    </p:spTree>
    <p:extLst>
      <p:ext uri="{BB962C8B-B14F-4D97-AF65-F5344CB8AC3E}">
        <p14:creationId xmlns:p14="http://schemas.microsoft.com/office/powerpoint/2010/main" val="2661093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1D017-406F-A2ED-CEF1-1ECB95B26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1FAEB-A2C6-EC8C-51F4-802970A1CC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A4E16-3B5F-B25B-48E3-9AD719476D8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077BFD-F2F0-661F-7893-7FA6A2B2E91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6F91F4-4D7A-FF4D-8C6E-0221D469FD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34979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4060E7-2763-4DA8-A363-806F40710F23}" type="slidenum">
              <a:rPr lang="en-US" smtClean="0"/>
              <a:t>14</a:t>
            </a:fld>
            <a:endParaRPr lang="en-US"/>
          </a:p>
        </p:txBody>
      </p:sp>
    </p:spTree>
    <p:extLst>
      <p:ext uri="{BB962C8B-B14F-4D97-AF65-F5344CB8AC3E}">
        <p14:creationId xmlns:p14="http://schemas.microsoft.com/office/powerpoint/2010/main" val="2697877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12730-FD47-9042-6BCD-349B9F1CAE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445583-F4BE-7D0A-E039-9B42B04664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171C06-0B6F-96E8-DFEC-0D28D5B12C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886E2F-2763-7F20-0F55-A05ED5059C1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6F91F4-4D7A-FF4D-8C6E-0221D469FD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5477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2.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188B6-94FE-A9FF-342C-9127CF50B5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EB831A-04A8-401B-1DDA-8BE136C053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75A24-B539-5A5D-84D6-1DCE32F58C5D}"/>
              </a:ext>
            </a:extLst>
          </p:cNvPr>
          <p:cNvSpPr>
            <a:spLocks noGrp="1"/>
          </p:cNvSpPr>
          <p:nvPr>
            <p:ph type="dt" sz="half" idx="10"/>
          </p:nvPr>
        </p:nvSpPr>
        <p:spPr/>
        <p:txBody>
          <a:bodyPr/>
          <a:lstStyle/>
          <a:p>
            <a:fld id="{A2B7601F-10EB-43FB-B685-D354D3BF2D99}" type="datetimeFigureOut">
              <a:rPr lang="en-US" smtClean="0"/>
              <a:t>9/6/2024</a:t>
            </a:fld>
            <a:endParaRPr lang="en-US"/>
          </a:p>
        </p:txBody>
      </p:sp>
      <p:sp>
        <p:nvSpPr>
          <p:cNvPr id="5" name="Footer Placeholder 4">
            <a:extLst>
              <a:ext uri="{FF2B5EF4-FFF2-40B4-BE49-F238E27FC236}">
                <a16:creationId xmlns:a16="http://schemas.microsoft.com/office/drawing/2014/main" id="{B395EB61-70C3-5E22-FC7C-9C8D031CD1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6B9C7-3385-7B80-EFAA-760E07467E21}"/>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1045081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6014-5DEE-99BD-BA36-E84454703F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D043B0-A5D6-41DB-7EE3-2CFF0AF41D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C0CD6E-3175-9FBF-A4AC-17D8D3977422}"/>
              </a:ext>
            </a:extLst>
          </p:cNvPr>
          <p:cNvSpPr>
            <a:spLocks noGrp="1"/>
          </p:cNvSpPr>
          <p:nvPr>
            <p:ph type="dt" sz="half" idx="10"/>
          </p:nvPr>
        </p:nvSpPr>
        <p:spPr/>
        <p:txBody>
          <a:bodyPr/>
          <a:lstStyle/>
          <a:p>
            <a:fld id="{A2B7601F-10EB-43FB-B685-D354D3BF2D99}" type="datetimeFigureOut">
              <a:rPr lang="en-US" smtClean="0"/>
              <a:t>9/6/2024</a:t>
            </a:fld>
            <a:endParaRPr lang="en-US"/>
          </a:p>
        </p:txBody>
      </p:sp>
      <p:sp>
        <p:nvSpPr>
          <p:cNvPr id="5" name="Footer Placeholder 4">
            <a:extLst>
              <a:ext uri="{FF2B5EF4-FFF2-40B4-BE49-F238E27FC236}">
                <a16:creationId xmlns:a16="http://schemas.microsoft.com/office/drawing/2014/main" id="{7F422C0F-5CB3-24E1-7F48-927AAC6EB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F03C6F-221B-C9FE-4958-21BED7249C09}"/>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2847090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12EFB3-9213-2FB7-736A-87DC54E276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A006B1-5524-33D4-A753-667AAD81A0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BB493B-6178-A1BF-8C26-7824B685DCC7}"/>
              </a:ext>
            </a:extLst>
          </p:cNvPr>
          <p:cNvSpPr>
            <a:spLocks noGrp="1"/>
          </p:cNvSpPr>
          <p:nvPr>
            <p:ph type="dt" sz="half" idx="10"/>
          </p:nvPr>
        </p:nvSpPr>
        <p:spPr/>
        <p:txBody>
          <a:bodyPr/>
          <a:lstStyle/>
          <a:p>
            <a:fld id="{A2B7601F-10EB-43FB-B685-D354D3BF2D99}" type="datetimeFigureOut">
              <a:rPr lang="en-US" smtClean="0"/>
              <a:t>9/6/2024</a:t>
            </a:fld>
            <a:endParaRPr lang="en-US"/>
          </a:p>
        </p:txBody>
      </p:sp>
      <p:sp>
        <p:nvSpPr>
          <p:cNvPr id="5" name="Footer Placeholder 4">
            <a:extLst>
              <a:ext uri="{FF2B5EF4-FFF2-40B4-BE49-F238E27FC236}">
                <a16:creationId xmlns:a16="http://schemas.microsoft.com/office/drawing/2014/main" id="{890FB6EB-9FCB-4E4B-4958-EDFBA59A5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999DD-4C2C-9DB2-51E5-EA2517A3E2D3}"/>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551771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13798318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6186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982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771427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2395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5908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661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8311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4984-C448-36FA-ACE0-C36ADE8CD9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7BB252-5A01-CED9-1655-AC6AE91F96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397450-799F-C0E8-8B45-58FB4545A038}"/>
              </a:ext>
            </a:extLst>
          </p:cNvPr>
          <p:cNvSpPr>
            <a:spLocks noGrp="1"/>
          </p:cNvSpPr>
          <p:nvPr>
            <p:ph type="dt" sz="half" idx="10"/>
          </p:nvPr>
        </p:nvSpPr>
        <p:spPr/>
        <p:txBody>
          <a:bodyPr/>
          <a:lstStyle/>
          <a:p>
            <a:fld id="{A2B7601F-10EB-43FB-B685-D354D3BF2D99}" type="datetimeFigureOut">
              <a:rPr lang="en-US" smtClean="0"/>
              <a:t>9/6/2024</a:t>
            </a:fld>
            <a:endParaRPr lang="en-US"/>
          </a:p>
        </p:txBody>
      </p:sp>
      <p:sp>
        <p:nvSpPr>
          <p:cNvPr id="5" name="Footer Placeholder 4">
            <a:extLst>
              <a:ext uri="{FF2B5EF4-FFF2-40B4-BE49-F238E27FC236}">
                <a16:creationId xmlns:a16="http://schemas.microsoft.com/office/drawing/2014/main" id="{ECB5BF81-729E-61A3-B3A6-049E9FD54C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B21CD-EE25-817C-48AD-6C62A58F1E2A}"/>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2862624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563100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947156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80429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69548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30427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89567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48842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607802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116089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80038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EE980-4BFE-1265-E26E-599421867D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697EE2-9188-0DA3-DA64-353DA1B920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1983AD-4179-D35E-573D-A7B964221EEB}"/>
              </a:ext>
            </a:extLst>
          </p:cNvPr>
          <p:cNvSpPr>
            <a:spLocks noGrp="1"/>
          </p:cNvSpPr>
          <p:nvPr>
            <p:ph type="dt" sz="half" idx="10"/>
          </p:nvPr>
        </p:nvSpPr>
        <p:spPr/>
        <p:txBody>
          <a:bodyPr/>
          <a:lstStyle/>
          <a:p>
            <a:fld id="{A2B7601F-10EB-43FB-B685-D354D3BF2D99}" type="datetimeFigureOut">
              <a:rPr lang="en-US" smtClean="0"/>
              <a:t>9/6/2024</a:t>
            </a:fld>
            <a:endParaRPr lang="en-US"/>
          </a:p>
        </p:txBody>
      </p:sp>
      <p:sp>
        <p:nvSpPr>
          <p:cNvPr id="5" name="Footer Placeholder 4">
            <a:extLst>
              <a:ext uri="{FF2B5EF4-FFF2-40B4-BE49-F238E27FC236}">
                <a16:creationId xmlns:a16="http://schemas.microsoft.com/office/drawing/2014/main" id="{9D846053-99FA-00A1-7350-9CAA6510B3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8D89FD-BCA5-9958-5806-D25D04894B7B}"/>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27469437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046257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241037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369875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266050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884822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342257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136076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0102959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943208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85467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5D36F-8F94-9A68-97BB-B8F03DFA9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FCF4C-2B77-EF19-156C-5489A4D1F1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74503C-0D90-4387-6756-5E33714574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18AAE9-8C6A-1B93-F044-430E281D90C7}"/>
              </a:ext>
            </a:extLst>
          </p:cNvPr>
          <p:cNvSpPr>
            <a:spLocks noGrp="1"/>
          </p:cNvSpPr>
          <p:nvPr>
            <p:ph type="dt" sz="half" idx="10"/>
          </p:nvPr>
        </p:nvSpPr>
        <p:spPr/>
        <p:txBody>
          <a:bodyPr/>
          <a:lstStyle/>
          <a:p>
            <a:fld id="{A2B7601F-10EB-43FB-B685-D354D3BF2D99}" type="datetimeFigureOut">
              <a:rPr lang="en-US" smtClean="0"/>
              <a:t>9/6/2024</a:t>
            </a:fld>
            <a:endParaRPr lang="en-US"/>
          </a:p>
        </p:txBody>
      </p:sp>
      <p:sp>
        <p:nvSpPr>
          <p:cNvPr id="6" name="Footer Placeholder 5">
            <a:extLst>
              <a:ext uri="{FF2B5EF4-FFF2-40B4-BE49-F238E27FC236}">
                <a16:creationId xmlns:a16="http://schemas.microsoft.com/office/drawing/2014/main" id="{487B59D7-FF69-8EC4-8CA2-3E7269E278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A84D3F-74BB-C6C5-636A-C2D065069196}"/>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34920009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901794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15108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574565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13499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02744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187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044106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dirty="0"/>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2621158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165147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937909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D42C7-F98B-CA43-72F4-5B1DF153BB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926282-0F2C-B87B-D359-6105012B7A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285974-5C8A-069F-2323-45A335DED8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683F30-3ACF-93AE-85E2-1E3DF02A4E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94B1D4-F9AB-A7DB-E1DD-B43CFDD768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F4958E-0F04-1783-1526-F14013BC7D46}"/>
              </a:ext>
            </a:extLst>
          </p:cNvPr>
          <p:cNvSpPr>
            <a:spLocks noGrp="1"/>
          </p:cNvSpPr>
          <p:nvPr>
            <p:ph type="dt" sz="half" idx="10"/>
          </p:nvPr>
        </p:nvSpPr>
        <p:spPr/>
        <p:txBody>
          <a:bodyPr/>
          <a:lstStyle/>
          <a:p>
            <a:fld id="{A2B7601F-10EB-43FB-B685-D354D3BF2D99}" type="datetimeFigureOut">
              <a:rPr lang="en-US" smtClean="0"/>
              <a:t>9/6/2024</a:t>
            </a:fld>
            <a:endParaRPr lang="en-US"/>
          </a:p>
        </p:txBody>
      </p:sp>
      <p:sp>
        <p:nvSpPr>
          <p:cNvPr id="8" name="Footer Placeholder 7">
            <a:extLst>
              <a:ext uri="{FF2B5EF4-FFF2-40B4-BE49-F238E27FC236}">
                <a16:creationId xmlns:a16="http://schemas.microsoft.com/office/drawing/2014/main" id="{0653AEE3-C94D-8D5D-5DD8-11437C352A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83FCEA-D97D-C24A-B47F-75BDDFF887F5}"/>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867528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936616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0203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dirty="0"/>
              <a:t>Speaker name</a:t>
            </a:r>
          </a:p>
        </p:txBody>
      </p:sp>
    </p:spTree>
    <p:extLst>
      <p:ext uri="{BB962C8B-B14F-4D97-AF65-F5344CB8AC3E}">
        <p14:creationId xmlns:p14="http://schemas.microsoft.com/office/powerpoint/2010/main" val="1865384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95090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61498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4874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6720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8716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40995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5880336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7A58B-1FB9-0CA5-67B9-49E9859E19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10D872-D42A-2F4D-7768-516456C2A6E4}"/>
              </a:ext>
            </a:extLst>
          </p:cNvPr>
          <p:cNvSpPr>
            <a:spLocks noGrp="1"/>
          </p:cNvSpPr>
          <p:nvPr>
            <p:ph type="dt" sz="half" idx="10"/>
          </p:nvPr>
        </p:nvSpPr>
        <p:spPr/>
        <p:txBody>
          <a:bodyPr/>
          <a:lstStyle/>
          <a:p>
            <a:fld id="{A2B7601F-10EB-43FB-B685-D354D3BF2D99}" type="datetimeFigureOut">
              <a:rPr lang="en-US" smtClean="0"/>
              <a:t>9/6/2024</a:t>
            </a:fld>
            <a:endParaRPr lang="en-US"/>
          </a:p>
        </p:txBody>
      </p:sp>
      <p:sp>
        <p:nvSpPr>
          <p:cNvPr id="4" name="Footer Placeholder 3">
            <a:extLst>
              <a:ext uri="{FF2B5EF4-FFF2-40B4-BE49-F238E27FC236}">
                <a16:creationId xmlns:a16="http://schemas.microsoft.com/office/drawing/2014/main" id="{72EA659C-EB5F-EABB-8333-FF604FFBB0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D847C8-9E46-1D1F-CF9A-C9490B6ED02D}"/>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13637566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859979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with Head">
    <p:bg>
      <p:bgPr>
        <a:solidFill>
          <a:srgbClr val="0A111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4186498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ection_Gradient_Dark Blu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E4E4D2C8-20BC-7E5D-0A90-5DB478BDE6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dirty="0"/>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220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_Title - l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E7CA16F-9D31-DA7C-400B-3B55060B46FF}"/>
              </a:ext>
            </a:extLst>
          </p:cNvPr>
          <p:cNvSpPr>
            <a:spLocks noGrp="1"/>
          </p:cNvSpPr>
          <p:nvPr>
            <p:ph type="pic" sz="quarter" idx="10"/>
          </p:nvPr>
        </p:nvSpPr>
        <p:spPr>
          <a:xfrm>
            <a:off x="6400801" y="0"/>
            <a:ext cx="5791200" cy="6858000"/>
          </a:xfrm>
          <a:prstGeom prst="rect">
            <a:avLst/>
          </a:prstGeom>
        </p:spPr>
        <p:txBody>
          <a:bodyPr/>
          <a:lstStyle/>
          <a:p>
            <a:endParaRPr lang="en-US"/>
          </a:p>
        </p:txBody>
      </p:sp>
    </p:spTree>
    <p:extLst>
      <p:ext uri="{BB962C8B-B14F-4D97-AF65-F5344CB8AC3E}">
        <p14:creationId xmlns:p14="http://schemas.microsoft.com/office/powerpoint/2010/main" val="4020002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64D443-C4C6-D192-6464-2F19EE3BBC2F}"/>
              </a:ext>
            </a:extLst>
          </p:cNvPr>
          <p:cNvSpPr>
            <a:spLocks noGrp="1"/>
          </p:cNvSpPr>
          <p:nvPr>
            <p:ph type="dt" sz="half" idx="10"/>
          </p:nvPr>
        </p:nvSpPr>
        <p:spPr/>
        <p:txBody>
          <a:bodyPr/>
          <a:lstStyle/>
          <a:p>
            <a:fld id="{A2B7601F-10EB-43FB-B685-D354D3BF2D99}" type="datetimeFigureOut">
              <a:rPr lang="en-US" smtClean="0"/>
              <a:t>9/6/2024</a:t>
            </a:fld>
            <a:endParaRPr lang="en-US"/>
          </a:p>
        </p:txBody>
      </p:sp>
      <p:sp>
        <p:nvSpPr>
          <p:cNvPr id="3" name="Footer Placeholder 2">
            <a:extLst>
              <a:ext uri="{FF2B5EF4-FFF2-40B4-BE49-F238E27FC236}">
                <a16:creationId xmlns:a16="http://schemas.microsoft.com/office/drawing/2014/main" id="{500E4678-6026-F21B-E33F-8D8DFC5BC6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839B99-5F32-E70F-C35A-E30C107C9B30}"/>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703096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03745-90EA-9A69-EE09-CC35A2A09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A7063C-7B65-9AB2-A2D2-B443CA380D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E8548E-1FDE-AF05-C1EB-F0DB39165C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3BC657-45A7-2BF0-7E3F-624661FAE1EE}"/>
              </a:ext>
            </a:extLst>
          </p:cNvPr>
          <p:cNvSpPr>
            <a:spLocks noGrp="1"/>
          </p:cNvSpPr>
          <p:nvPr>
            <p:ph type="dt" sz="half" idx="10"/>
          </p:nvPr>
        </p:nvSpPr>
        <p:spPr/>
        <p:txBody>
          <a:bodyPr/>
          <a:lstStyle/>
          <a:p>
            <a:fld id="{A2B7601F-10EB-43FB-B685-D354D3BF2D99}" type="datetimeFigureOut">
              <a:rPr lang="en-US" smtClean="0"/>
              <a:t>9/6/2024</a:t>
            </a:fld>
            <a:endParaRPr lang="en-US"/>
          </a:p>
        </p:txBody>
      </p:sp>
      <p:sp>
        <p:nvSpPr>
          <p:cNvPr id="6" name="Footer Placeholder 5">
            <a:extLst>
              <a:ext uri="{FF2B5EF4-FFF2-40B4-BE49-F238E27FC236}">
                <a16:creationId xmlns:a16="http://schemas.microsoft.com/office/drawing/2014/main" id="{3DF0BC6D-DE78-E350-5B8E-226A5ABAD1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8D5628-80BB-7AB4-BFA9-245173DAD89E}"/>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316676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19E1E-F6DC-2EAD-08CB-081B812B4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19A66C-0794-C564-2472-6FA6F72914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738385-014D-E82B-750D-20E104912B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D8F407-4B36-1BF0-1086-4AB0E2FE43C3}"/>
              </a:ext>
            </a:extLst>
          </p:cNvPr>
          <p:cNvSpPr>
            <a:spLocks noGrp="1"/>
          </p:cNvSpPr>
          <p:nvPr>
            <p:ph type="dt" sz="half" idx="10"/>
          </p:nvPr>
        </p:nvSpPr>
        <p:spPr/>
        <p:txBody>
          <a:bodyPr/>
          <a:lstStyle/>
          <a:p>
            <a:fld id="{A2B7601F-10EB-43FB-B685-D354D3BF2D99}" type="datetimeFigureOut">
              <a:rPr lang="en-US" smtClean="0"/>
              <a:t>9/6/2024</a:t>
            </a:fld>
            <a:endParaRPr lang="en-US"/>
          </a:p>
        </p:txBody>
      </p:sp>
      <p:sp>
        <p:nvSpPr>
          <p:cNvPr id="6" name="Footer Placeholder 5">
            <a:extLst>
              <a:ext uri="{FF2B5EF4-FFF2-40B4-BE49-F238E27FC236}">
                <a16:creationId xmlns:a16="http://schemas.microsoft.com/office/drawing/2014/main" id="{AA38C202-1280-4195-953E-5CFF2BF0F8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885F61-B105-F7B1-B52F-7C785EBBCECF}"/>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4013428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image" Target="../media/image2.svg"/><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0B1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B8ABCF-F2C2-25BC-9B22-0EA8EAE1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07DAB5-A558-DBD8-9707-4017417071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76781-0214-B73B-93E8-6ED5E30EC2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2B7601F-10EB-43FB-B685-D354D3BF2D99}" type="datetimeFigureOut">
              <a:rPr lang="en-US" smtClean="0"/>
              <a:t>9/6/2024</a:t>
            </a:fld>
            <a:endParaRPr lang="en-US"/>
          </a:p>
        </p:txBody>
      </p:sp>
      <p:sp>
        <p:nvSpPr>
          <p:cNvPr id="5" name="Footer Placeholder 4">
            <a:extLst>
              <a:ext uri="{FF2B5EF4-FFF2-40B4-BE49-F238E27FC236}">
                <a16:creationId xmlns:a16="http://schemas.microsoft.com/office/drawing/2014/main" id="{7A877B64-8B02-1807-C783-0A46C06BEE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ED1D1EC-A8FB-A382-CE67-27045878B2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D97F69F-2510-4A8B-A0EA-0CE27896161B}" type="slidenum">
              <a:rPr lang="en-US" smtClean="0"/>
              <a:t>‹#›</a:t>
            </a:fld>
            <a:endParaRPr lang="en-US"/>
          </a:p>
        </p:txBody>
      </p:sp>
    </p:spTree>
    <p:extLst>
      <p:ext uri="{BB962C8B-B14F-4D97-AF65-F5344CB8AC3E}">
        <p14:creationId xmlns:p14="http://schemas.microsoft.com/office/powerpoint/2010/main" val="2853640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6655107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63.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hyperlink" Target="https://learn.microsoft.com/en-us/azure/communication-services/concepts/advanced-messaging/whatsapp/pricing" TargetMode="Externa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63.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 Id="rId9" Type="http://schemas.openxmlformats.org/officeDocument/2006/relationships/image" Target="../media/image64.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Azure/Communication/blob/master/pricing/communication-services-pstn-rates.csv" TargetMode="Externa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Layout" Target="../slideLayouts/slideLayout16.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1.xml"/></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svg"/><Relationship Id="rId2" Type="http://schemas.openxmlformats.org/officeDocument/2006/relationships/notesSlide" Target="../notesSlides/notesSlide3.xml"/><Relationship Id="rId1" Type="http://schemas.openxmlformats.org/officeDocument/2006/relationships/slideLayout" Target="../slideLayouts/slideLayout61.xml"/><Relationship Id="rId6" Type="http://schemas.openxmlformats.org/officeDocument/2006/relationships/image" Target="../media/image44.sv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svg"/><Relationship Id="rId4" Type="http://schemas.openxmlformats.org/officeDocument/2006/relationships/image" Target="../media/image42.svg"/><Relationship Id="rId9" Type="http://schemas.openxmlformats.org/officeDocument/2006/relationships/image" Target="../media/image46.png"/><Relationship Id="rId14" Type="http://schemas.openxmlformats.org/officeDocument/2006/relationships/image" Target="../media/image51.svg"/></Relationships>
</file>

<file path=ppt/slides/_rels/slide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13" Type="http://schemas.microsoft.com/office/2007/relationships/hdphoto" Target="../media/hdphoto1.wdp"/><Relationship Id="rId3" Type="http://schemas.openxmlformats.org/officeDocument/2006/relationships/image" Target="../media/image54.svg"/><Relationship Id="rId7" Type="http://schemas.openxmlformats.org/officeDocument/2006/relationships/image" Target="../media/image51.svg"/><Relationship Id="rId12" Type="http://schemas.openxmlformats.org/officeDocument/2006/relationships/image" Target="../media/image45.png"/><Relationship Id="rId2" Type="http://schemas.openxmlformats.org/officeDocument/2006/relationships/image" Target="../media/image53.png"/><Relationship Id="rId1" Type="http://schemas.openxmlformats.org/officeDocument/2006/relationships/slideLayout" Target="../slideLayouts/slideLayout61.xml"/><Relationship Id="rId6" Type="http://schemas.openxmlformats.org/officeDocument/2006/relationships/image" Target="../media/image50.png"/><Relationship Id="rId11" Type="http://schemas.openxmlformats.org/officeDocument/2006/relationships/image" Target="../media/image42.svg"/><Relationship Id="rId5" Type="http://schemas.openxmlformats.org/officeDocument/2006/relationships/image" Target="../media/image44.svg"/><Relationship Id="rId10" Type="http://schemas.openxmlformats.org/officeDocument/2006/relationships/image" Target="../media/image41.png"/><Relationship Id="rId4" Type="http://schemas.openxmlformats.org/officeDocument/2006/relationships/image" Target="../media/image43.png"/><Relationship Id="rId9" Type="http://schemas.openxmlformats.org/officeDocument/2006/relationships/image" Target="../media/image56.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364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A111B"/>
        </a:solidFill>
        <a:effectLst/>
      </p:bgPr>
    </p:bg>
    <p:spTree>
      <p:nvGrpSpPr>
        <p:cNvPr id="1" name="">
          <a:extLst>
            <a:ext uri="{FF2B5EF4-FFF2-40B4-BE49-F238E27FC236}">
              <a16:creationId xmlns:a16="http://schemas.microsoft.com/office/drawing/2014/main" id="{0DED3C31-900A-2F66-164D-B4B664DB2465}"/>
            </a:ext>
          </a:extLst>
        </p:cNvPr>
        <p:cNvGrpSpPr/>
        <p:nvPr/>
      </p:nvGrpSpPr>
      <p:grpSpPr>
        <a:xfrm>
          <a:off x="0" y="0"/>
          <a:ext cx="0" cy="0"/>
          <a:chOff x="0" y="0"/>
          <a:chExt cx="0" cy="0"/>
        </a:xfrm>
      </p:grpSpPr>
      <p:pic>
        <p:nvPicPr>
          <p:cNvPr id="9" name="Picture 8" descr="A circular object with different colored circles&#10;&#10;Description automatically generated with medium confidence">
            <a:extLst>
              <a:ext uri="{FF2B5EF4-FFF2-40B4-BE49-F238E27FC236}">
                <a16:creationId xmlns:a16="http://schemas.microsoft.com/office/drawing/2014/main" id="{037A0849-B7D2-78C3-C399-021AA9FD81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820960">
            <a:off x="3318022" y="752362"/>
            <a:ext cx="5555956" cy="5555956"/>
          </a:xfrm>
          <a:prstGeom prst="rect">
            <a:avLst/>
          </a:prstGeom>
        </p:spPr>
      </p:pic>
      <p:sp>
        <p:nvSpPr>
          <p:cNvPr id="36" name="Title 1">
            <a:extLst>
              <a:ext uri="{FF2B5EF4-FFF2-40B4-BE49-F238E27FC236}">
                <a16:creationId xmlns:a16="http://schemas.microsoft.com/office/drawing/2014/main" id="{AC671AEB-2D72-7F8A-D8A7-60EEC87E12E2}"/>
              </a:ext>
            </a:extLst>
          </p:cNvPr>
          <p:cNvSpPr txBox="1">
            <a:spLocks/>
          </p:cNvSpPr>
          <p:nvPr/>
        </p:nvSpPr>
        <p:spPr>
          <a:xfrm>
            <a:off x="588262" y="523661"/>
            <a:ext cx="8193024"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pc="0" dirty="0">
                <a:ln>
                  <a:noFill/>
                </a:ln>
                <a:gradFill>
                  <a:gsLst>
                    <a:gs pos="0">
                      <a:srgbClr val="4AC5B1"/>
                    </a:gs>
                    <a:gs pos="33000">
                      <a:srgbClr val="3CCBF4"/>
                    </a:gs>
                    <a:gs pos="100000">
                      <a:srgbClr val="0178D4"/>
                    </a:gs>
                  </a:gsLst>
                  <a:lin ang="0" scaled="0"/>
                </a:gradFill>
                <a:latin typeface="Segoe UI Semibold" panose="020B0702040204020203" pitchFamily="34" charset="0"/>
                <a:cs typeface="Segoe UI Semibold" panose="020B0702040204020203" pitchFamily="34" charset="0"/>
              </a:rPr>
              <a:t>Scenarios</a:t>
            </a:r>
            <a:endParaRPr lang="en-US" dirty="0">
              <a:gradFill>
                <a:gsLst>
                  <a:gs pos="0">
                    <a:srgbClr val="4AC5B1"/>
                  </a:gs>
                  <a:gs pos="33000">
                    <a:srgbClr val="3CCBF4"/>
                  </a:gs>
                  <a:gs pos="100000">
                    <a:srgbClr val="0178D4"/>
                  </a:gs>
                </a:gsLst>
                <a:lin ang="0" scaled="0"/>
              </a:gradFill>
              <a:latin typeface="Segoe UI Semibold" panose="020B0702040204020203" pitchFamily="34" charset="0"/>
              <a:cs typeface="Segoe UI Semibold" panose="020B0702040204020203" pitchFamily="34" charset="0"/>
            </a:endParaRPr>
          </a:p>
        </p:txBody>
      </p:sp>
      <p:sp>
        <p:nvSpPr>
          <p:cNvPr id="3" name="Text Placeholder 2">
            <a:extLst>
              <a:ext uri="{FF2B5EF4-FFF2-40B4-BE49-F238E27FC236}">
                <a16:creationId xmlns:a16="http://schemas.microsoft.com/office/drawing/2014/main" id="{DA4F98D0-CA87-445B-D441-45B307DD839B}"/>
              </a:ext>
            </a:extLst>
          </p:cNvPr>
          <p:cNvSpPr txBox="1">
            <a:spLocks/>
          </p:cNvSpPr>
          <p:nvPr/>
        </p:nvSpPr>
        <p:spPr>
          <a:xfrm>
            <a:off x="5140063" y="2849708"/>
            <a:ext cx="1911874" cy="122631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dirty="0">
                <a:solidFill>
                  <a:schemeClr val="tx1">
                    <a:lumMod val="95000"/>
                  </a:schemeClr>
                </a:solidFill>
              </a:rPr>
              <a:t>User Preferred Channel</a:t>
            </a:r>
          </a:p>
        </p:txBody>
      </p:sp>
      <p:sp>
        <p:nvSpPr>
          <p:cNvPr id="2" name="TextBox 38">
            <a:extLst>
              <a:ext uri="{FF2B5EF4-FFF2-40B4-BE49-F238E27FC236}">
                <a16:creationId xmlns:a16="http://schemas.microsoft.com/office/drawing/2014/main" id="{E140AF81-32B3-D4B5-1FB6-BB7249B182C6}"/>
              </a:ext>
            </a:extLst>
          </p:cNvPr>
          <p:cNvSpPr txBox="1"/>
          <p:nvPr/>
        </p:nvSpPr>
        <p:spPr>
          <a:xfrm rot="5400000">
            <a:off x="4479649" y="1635432"/>
            <a:ext cx="3450484" cy="3794864"/>
          </a:xfrm>
          <a:prstGeom prst="rect">
            <a:avLst/>
          </a:prstGeom>
          <a:noFill/>
        </p:spPr>
        <p:txBody>
          <a:bodyPr spcFirstLastPara="1" wrap="square" lIns="0" tIns="0" rIns="0" bIns="0" numCol="1" rtlCol="0">
            <a:prstTxWarp prst="textArchUp">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A111B"/>
                </a:solidFill>
                <a:effectLst/>
                <a:uLnTx/>
                <a:uFillTx/>
                <a:latin typeface="+mj-lt"/>
                <a:cs typeface="Segoe UI" panose="020B0502040204020203" pitchFamily="34" charset="0"/>
              </a:rPr>
              <a:t>Appointment</a:t>
            </a:r>
            <a:br>
              <a:rPr kumimoji="0" lang="en-US" sz="2400" b="0" i="0" u="none" strike="noStrike" kern="1200" cap="none" spc="0" normalizeH="0" baseline="0" noProof="0" dirty="0">
                <a:ln>
                  <a:noFill/>
                </a:ln>
                <a:solidFill>
                  <a:srgbClr val="0A111B"/>
                </a:solidFill>
                <a:effectLst/>
                <a:uLnTx/>
                <a:uFillTx/>
                <a:latin typeface="+mj-lt"/>
                <a:cs typeface="Segoe UI" panose="020B0502040204020203" pitchFamily="34" charset="0"/>
              </a:rPr>
            </a:br>
            <a:r>
              <a:rPr kumimoji="0" lang="en-US" sz="2400" b="0" i="0" u="none" strike="noStrike" kern="1200" cap="none" spc="0" normalizeH="0" baseline="0" noProof="0" dirty="0">
                <a:ln>
                  <a:noFill/>
                </a:ln>
                <a:solidFill>
                  <a:srgbClr val="0A111B"/>
                </a:solidFill>
                <a:effectLst/>
                <a:uLnTx/>
                <a:uFillTx/>
                <a:latin typeface="+mj-lt"/>
                <a:cs typeface="Segoe UI" panose="020B0502040204020203" pitchFamily="34" charset="0"/>
              </a:rPr>
              <a:t>Queries</a:t>
            </a:r>
          </a:p>
        </p:txBody>
      </p:sp>
      <p:sp>
        <p:nvSpPr>
          <p:cNvPr id="4" name="TextBox 47">
            <a:extLst>
              <a:ext uri="{FF2B5EF4-FFF2-40B4-BE49-F238E27FC236}">
                <a16:creationId xmlns:a16="http://schemas.microsoft.com/office/drawing/2014/main" id="{15D89085-7E1B-A442-D867-A9F288A54F93}"/>
              </a:ext>
            </a:extLst>
          </p:cNvPr>
          <p:cNvSpPr txBox="1"/>
          <p:nvPr/>
        </p:nvSpPr>
        <p:spPr>
          <a:xfrm rot="65200">
            <a:off x="4370758" y="1280021"/>
            <a:ext cx="3450485" cy="2564787"/>
          </a:xfrm>
          <a:prstGeom prst="rect">
            <a:avLst/>
          </a:prstGeom>
          <a:noFill/>
        </p:spPr>
        <p:txBody>
          <a:bodyPr spcFirstLastPara="1" wrap="square" lIns="0" tIns="0" rIns="0" bIns="0" numCol="1" rtlCol="0">
            <a:prstTxWarp prst="textArchUp">
              <a:avLst>
                <a:gd name="adj" fmla="val 11930484"/>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20" normalizeH="0" baseline="0" noProof="0" dirty="0">
                <a:ln>
                  <a:noFill/>
                </a:ln>
                <a:solidFill>
                  <a:srgbClr val="0A111B"/>
                </a:solidFill>
                <a:effectLst/>
                <a:uLnTx/>
                <a:uFillTx/>
                <a:latin typeface="+mj-lt"/>
                <a:cs typeface="Segoe UI" panose="020B0502040204020203" pitchFamily="34" charset="0"/>
              </a:rPr>
              <a:t>Order Inquiries</a:t>
            </a:r>
          </a:p>
        </p:txBody>
      </p:sp>
      <p:sp>
        <p:nvSpPr>
          <p:cNvPr id="6" name="TextBox 53">
            <a:extLst>
              <a:ext uri="{FF2B5EF4-FFF2-40B4-BE49-F238E27FC236}">
                <a16:creationId xmlns:a16="http://schemas.microsoft.com/office/drawing/2014/main" id="{5587FA80-F9C7-AF1A-D797-289D39738009}"/>
              </a:ext>
            </a:extLst>
          </p:cNvPr>
          <p:cNvSpPr txBox="1"/>
          <p:nvPr/>
        </p:nvSpPr>
        <p:spPr>
          <a:xfrm rot="16363710">
            <a:off x="4043950" y="1822808"/>
            <a:ext cx="3630433" cy="3555807"/>
          </a:xfrm>
          <a:prstGeom prst="rect">
            <a:avLst/>
          </a:prstGeom>
          <a:noFill/>
        </p:spPr>
        <p:txBody>
          <a:bodyPr spcFirstLastPara="1" wrap="square" lIns="0" tIns="0" rIns="0" bIns="0" numCol="1" rtlCol="0">
            <a:prstTxWarp prst="textArchUp">
              <a:avLst>
                <a:gd name="adj" fmla="val 10299294"/>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A111B"/>
                </a:solidFill>
                <a:effectLst/>
                <a:uLnTx/>
                <a:uFillTx/>
                <a:latin typeface="+mj-lt"/>
                <a:cs typeface="Segoe UI" panose="020B0502040204020203" pitchFamily="34" charset="0"/>
              </a:rPr>
              <a:t>Booking | Shopping</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A111B"/>
                </a:solidFill>
                <a:effectLst/>
                <a:uLnTx/>
                <a:uFillTx/>
                <a:latin typeface="+mj-lt"/>
                <a:cs typeface="Segoe UI" panose="020B0502040204020203" pitchFamily="34" charset="0"/>
              </a:rPr>
              <a:t> Assistance</a:t>
            </a:r>
          </a:p>
        </p:txBody>
      </p:sp>
      <p:sp>
        <p:nvSpPr>
          <p:cNvPr id="7" name="TextBox 54">
            <a:extLst>
              <a:ext uri="{FF2B5EF4-FFF2-40B4-BE49-F238E27FC236}">
                <a16:creationId xmlns:a16="http://schemas.microsoft.com/office/drawing/2014/main" id="{244AECD0-284F-CD5B-B888-4DA88988624C}"/>
              </a:ext>
            </a:extLst>
          </p:cNvPr>
          <p:cNvSpPr txBox="1"/>
          <p:nvPr/>
        </p:nvSpPr>
        <p:spPr>
          <a:xfrm>
            <a:off x="4477710" y="4084911"/>
            <a:ext cx="3236580" cy="1762494"/>
          </a:xfrm>
          <a:prstGeom prst="rect">
            <a:avLst/>
          </a:prstGeom>
          <a:noFill/>
        </p:spPr>
        <p:txBody>
          <a:bodyPr spcFirstLastPara="1" wrap="square" lIns="0" tIns="0" rIns="0" bIns="0" numCol="1" rtlCol="0" anchor="t" anchorCtr="0">
            <a:prstTxWarp prst="textArchDown">
              <a:avLst>
                <a:gd name="adj" fmla="val 20471595"/>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A111B"/>
                </a:solidFill>
                <a:effectLst/>
                <a:uLnTx/>
                <a:uFillTx/>
                <a:latin typeface="+mj-lt"/>
                <a:cs typeface="Segoe UI" panose="020B0502040204020203" pitchFamily="34" charset="0"/>
              </a:rPr>
              <a:t>Product Support</a:t>
            </a:r>
          </a:p>
        </p:txBody>
      </p:sp>
    </p:spTree>
    <p:extLst>
      <p:ext uri="{BB962C8B-B14F-4D97-AF65-F5344CB8AC3E}">
        <p14:creationId xmlns:p14="http://schemas.microsoft.com/office/powerpoint/2010/main" val="18777689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A111B"/>
        </a:solidFill>
        <a:effectLst/>
      </p:bgPr>
    </p:bg>
    <p:spTree>
      <p:nvGrpSpPr>
        <p:cNvPr id="1" name="">
          <a:extLst>
            <a:ext uri="{FF2B5EF4-FFF2-40B4-BE49-F238E27FC236}">
              <a16:creationId xmlns:a16="http://schemas.microsoft.com/office/drawing/2014/main" id="{04D37FED-78A0-D81B-D499-EC120D577D3F}"/>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1BD52838-05F1-4D8C-808A-6761F477AB0E}"/>
              </a:ext>
            </a:extLst>
          </p:cNvPr>
          <p:cNvGrpSpPr/>
          <p:nvPr/>
        </p:nvGrpSpPr>
        <p:grpSpPr>
          <a:xfrm>
            <a:off x="551282" y="3133714"/>
            <a:ext cx="981676" cy="711606"/>
            <a:chOff x="1089901" y="2999660"/>
            <a:chExt cx="981676" cy="711606"/>
          </a:xfrm>
        </p:grpSpPr>
        <p:sp>
          <p:nvSpPr>
            <p:cNvPr id="5" name="TextBox 7">
              <a:extLst>
                <a:ext uri="{FF2B5EF4-FFF2-40B4-BE49-F238E27FC236}">
                  <a16:creationId xmlns:a16="http://schemas.microsoft.com/office/drawing/2014/main" id="{DB584077-C9AE-1BB0-2337-347151E08BBC}"/>
                </a:ext>
              </a:extLst>
            </p:cNvPr>
            <p:cNvSpPr txBox="1"/>
            <p:nvPr/>
          </p:nvSpPr>
          <p:spPr>
            <a:xfrm>
              <a:off x="1089901" y="3434267"/>
              <a:ext cx="981676"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95000"/>
                    </a:schemeClr>
                  </a:solidFill>
                  <a:effectLst/>
                  <a:uLnTx/>
                  <a:uFillTx/>
                  <a:latin typeface="Segoe UI Semibold" panose="020B0502040204020203" pitchFamily="34" charset="0"/>
                  <a:ea typeface="+mn-ea"/>
                  <a:cs typeface="Segoe UI Semibold" panose="020B0502040204020203" pitchFamily="34" charset="0"/>
                </a:rPr>
                <a:t>User</a:t>
              </a:r>
            </a:p>
          </p:txBody>
        </p:sp>
        <p:grpSp>
          <p:nvGrpSpPr>
            <p:cNvPr id="8" name="Group 7">
              <a:extLst>
                <a:ext uri="{FF2B5EF4-FFF2-40B4-BE49-F238E27FC236}">
                  <a16:creationId xmlns:a16="http://schemas.microsoft.com/office/drawing/2014/main" id="{C837BC74-EDA4-D8E3-1A8D-4AD48BE4BD78}"/>
                </a:ext>
              </a:extLst>
            </p:cNvPr>
            <p:cNvGrpSpPr/>
            <p:nvPr/>
          </p:nvGrpSpPr>
          <p:grpSpPr>
            <a:xfrm>
              <a:off x="1336505" y="2999660"/>
              <a:ext cx="488088" cy="430641"/>
              <a:chOff x="1976577" y="5161108"/>
              <a:chExt cx="488088" cy="430641"/>
            </a:xfrm>
          </p:grpSpPr>
          <p:sp>
            <p:nvSpPr>
              <p:cNvPr id="12" name="Freeform 46">
                <a:extLst>
                  <a:ext uri="{FF2B5EF4-FFF2-40B4-BE49-F238E27FC236}">
                    <a16:creationId xmlns:a16="http://schemas.microsoft.com/office/drawing/2014/main" id="{79595D2D-4687-02E4-1186-330CF05AB757}"/>
                  </a:ext>
                </a:extLst>
              </p:cNvPr>
              <p:cNvSpPr/>
              <p:nvPr/>
            </p:nvSpPr>
            <p:spPr>
              <a:xfrm>
                <a:off x="1976577" y="5161108"/>
                <a:ext cx="452299" cy="320679"/>
              </a:xfrm>
              <a:custGeom>
                <a:avLst/>
                <a:gdLst>
                  <a:gd name="connsiteX0" fmla="*/ 436029 w 452299"/>
                  <a:gd name="connsiteY0" fmla="*/ 0 h 320679"/>
                  <a:gd name="connsiteX1" fmla="*/ 16270 w 452299"/>
                  <a:gd name="connsiteY1" fmla="*/ 0 h 320679"/>
                  <a:gd name="connsiteX2" fmla="*/ 0 w 452299"/>
                  <a:gd name="connsiteY2" fmla="*/ 16210 h 320679"/>
                  <a:gd name="connsiteX3" fmla="*/ 0 w 452299"/>
                  <a:gd name="connsiteY3" fmla="*/ 304470 h 320679"/>
                  <a:gd name="connsiteX4" fmla="*/ 16270 w 452299"/>
                  <a:gd name="connsiteY4" fmla="*/ 320680 h 320679"/>
                  <a:gd name="connsiteX5" fmla="*/ 436029 w 452299"/>
                  <a:gd name="connsiteY5" fmla="*/ 320680 h 320679"/>
                  <a:gd name="connsiteX6" fmla="*/ 452299 w 452299"/>
                  <a:gd name="connsiteY6" fmla="*/ 304470 h 320679"/>
                  <a:gd name="connsiteX7" fmla="*/ 452299 w 452299"/>
                  <a:gd name="connsiteY7" fmla="*/ 16210 h 320679"/>
                  <a:gd name="connsiteX8" fmla="*/ 436029 w 452299"/>
                  <a:gd name="connsiteY8" fmla="*/ 0 h 32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2299" h="320679">
                    <a:moveTo>
                      <a:pt x="436029" y="0"/>
                    </a:moveTo>
                    <a:lnTo>
                      <a:pt x="16270" y="0"/>
                    </a:lnTo>
                    <a:cubicBezTo>
                      <a:pt x="7284" y="0"/>
                      <a:pt x="0" y="7257"/>
                      <a:pt x="0" y="16210"/>
                    </a:cubicBezTo>
                    <a:lnTo>
                      <a:pt x="0" y="304470"/>
                    </a:lnTo>
                    <a:cubicBezTo>
                      <a:pt x="0" y="313423"/>
                      <a:pt x="7284" y="320680"/>
                      <a:pt x="16270" y="320680"/>
                    </a:cubicBezTo>
                    <a:lnTo>
                      <a:pt x="436029" y="320680"/>
                    </a:lnTo>
                    <a:cubicBezTo>
                      <a:pt x="445015" y="320680"/>
                      <a:pt x="452299" y="313423"/>
                      <a:pt x="452299" y="304470"/>
                    </a:cubicBezTo>
                    <a:lnTo>
                      <a:pt x="452299" y="16210"/>
                    </a:lnTo>
                    <a:cubicBezTo>
                      <a:pt x="452299" y="7257"/>
                      <a:pt x="445015" y="0"/>
                      <a:pt x="436029" y="0"/>
                    </a:cubicBezTo>
                    <a:close/>
                  </a:path>
                </a:pathLst>
              </a:custGeom>
              <a:solidFill>
                <a:srgbClr val="0078D4"/>
              </a:solidFill>
              <a:ln w="609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56">
                <a:extLst>
                  <a:ext uri="{FF2B5EF4-FFF2-40B4-BE49-F238E27FC236}">
                    <a16:creationId xmlns:a16="http://schemas.microsoft.com/office/drawing/2014/main" id="{8D8BD6E0-4809-D0F6-592A-7A7D61B76E1A}"/>
                  </a:ext>
                </a:extLst>
              </p:cNvPr>
              <p:cNvSpPr/>
              <p:nvPr/>
            </p:nvSpPr>
            <p:spPr>
              <a:xfrm>
                <a:off x="2002881" y="5183533"/>
                <a:ext cx="399693" cy="272861"/>
              </a:xfrm>
              <a:custGeom>
                <a:avLst/>
                <a:gdLst>
                  <a:gd name="connsiteX0" fmla="*/ 391559 w 399693"/>
                  <a:gd name="connsiteY0" fmla="*/ 0 h 272861"/>
                  <a:gd name="connsiteX1" fmla="*/ 8135 w 399693"/>
                  <a:gd name="connsiteY1" fmla="*/ 0 h 272861"/>
                  <a:gd name="connsiteX2" fmla="*/ 0 w 399693"/>
                  <a:gd name="connsiteY2" fmla="*/ 8105 h 272861"/>
                  <a:gd name="connsiteX3" fmla="*/ 0 w 399693"/>
                  <a:gd name="connsiteY3" fmla="*/ 264757 h 272861"/>
                  <a:gd name="connsiteX4" fmla="*/ 8135 w 399693"/>
                  <a:gd name="connsiteY4" fmla="*/ 272862 h 272861"/>
                  <a:gd name="connsiteX5" fmla="*/ 391559 w 399693"/>
                  <a:gd name="connsiteY5" fmla="*/ 272862 h 272861"/>
                  <a:gd name="connsiteX6" fmla="*/ 399694 w 399693"/>
                  <a:gd name="connsiteY6" fmla="*/ 264757 h 272861"/>
                  <a:gd name="connsiteX7" fmla="*/ 399694 w 399693"/>
                  <a:gd name="connsiteY7" fmla="*/ 8105 h 272861"/>
                  <a:gd name="connsiteX8" fmla="*/ 391559 w 399693"/>
                  <a:gd name="connsiteY8" fmla="*/ 0 h 27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693" h="272861">
                    <a:moveTo>
                      <a:pt x="391559" y="0"/>
                    </a:moveTo>
                    <a:lnTo>
                      <a:pt x="8135" y="0"/>
                    </a:lnTo>
                    <a:cubicBezTo>
                      <a:pt x="3642" y="0"/>
                      <a:pt x="0" y="3629"/>
                      <a:pt x="0" y="8105"/>
                    </a:cubicBezTo>
                    <a:lnTo>
                      <a:pt x="0" y="264757"/>
                    </a:lnTo>
                    <a:cubicBezTo>
                      <a:pt x="0" y="269233"/>
                      <a:pt x="3642" y="272862"/>
                      <a:pt x="8135" y="272862"/>
                    </a:cubicBezTo>
                    <a:lnTo>
                      <a:pt x="391559" y="272862"/>
                    </a:lnTo>
                    <a:cubicBezTo>
                      <a:pt x="396051" y="272862"/>
                      <a:pt x="399694" y="269233"/>
                      <a:pt x="399694" y="264757"/>
                    </a:cubicBezTo>
                    <a:lnTo>
                      <a:pt x="399694" y="8105"/>
                    </a:lnTo>
                    <a:cubicBezTo>
                      <a:pt x="399694" y="3629"/>
                      <a:pt x="396051" y="0"/>
                      <a:pt x="391559" y="0"/>
                    </a:cubicBezTo>
                    <a:close/>
                  </a:path>
                </a:pathLst>
              </a:custGeom>
              <a:gradFill>
                <a:gsLst>
                  <a:gs pos="0">
                    <a:srgbClr val="D2EBFF"/>
                  </a:gs>
                  <a:gs pos="50000">
                    <a:srgbClr val="E1F5FE"/>
                  </a:gs>
                  <a:gs pos="100000">
                    <a:srgbClr val="F0FFFD"/>
                  </a:gs>
                </a:gsLst>
                <a:lin ang="16200000" scaled="1"/>
              </a:gradFill>
              <a:ln w="609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60">
                <a:extLst>
                  <a:ext uri="{FF2B5EF4-FFF2-40B4-BE49-F238E27FC236}">
                    <a16:creationId xmlns:a16="http://schemas.microsoft.com/office/drawing/2014/main" id="{5B36028E-C47F-6A11-CF3E-288478BF95FE}"/>
                  </a:ext>
                </a:extLst>
              </p:cNvPr>
              <p:cNvSpPr/>
              <p:nvPr/>
            </p:nvSpPr>
            <p:spPr>
              <a:xfrm>
                <a:off x="2255871" y="5244592"/>
                <a:ext cx="208794" cy="347157"/>
              </a:xfrm>
              <a:custGeom>
                <a:avLst/>
                <a:gdLst>
                  <a:gd name="connsiteX0" fmla="*/ 200660 w 208794"/>
                  <a:gd name="connsiteY0" fmla="*/ 0 h 347157"/>
                  <a:gd name="connsiteX1" fmla="*/ 8134 w 208794"/>
                  <a:gd name="connsiteY1" fmla="*/ 0 h 347157"/>
                  <a:gd name="connsiteX2" fmla="*/ 0 w 208794"/>
                  <a:gd name="connsiteY2" fmla="*/ 8105 h 347157"/>
                  <a:gd name="connsiteX3" fmla="*/ 0 w 208794"/>
                  <a:gd name="connsiteY3" fmla="*/ 339051 h 347157"/>
                  <a:gd name="connsiteX4" fmla="*/ 8134 w 208794"/>
                  <a:gd name="connsiteY4" fmla="*/ 347157 h 347157"/>
                  <a:gd name="connsiteX5" fmla="*/ 200660 w 208794"/>
                  <a:gd name="connsiteY5" fmla="*/ 347157 h 347157"/>
                  <a:gd name="connsiteX6" fmla="*/ 208795 w 208794"/>
                  <a:gd name="connsiteY6" fmla="*/ 339051 h 347157"/>
                  <a:gd name="connsiteX7" fmla="*/ 208795 w 208794"/>
                  <a:gd name="connsiteY7" fmla="*/ 8105 h 347157"/>
                  <a:gd name="connsiteX8" fmla="*/ 200660 w 208794"/>
                  <a:gd name="connsiteY8" fmla="*/ 0 h 34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794" h="347157">
                    <a:moveTo>
                      <a:pt x="200660" y="0"/>
                    </a:moveTo>
                    <a:lnTo>
                      <a:pt x="8134" y="0"/>
                    </a:lnTo>
                    <a:cubicBezTo>
                      <a:pt x="3642" y="0"/>
                      <a:pt x="0" y="3629"/>
                      <a:pt x="0" y="8105"/>
                    </a:cubicBezTo>
                    <a:lnTo>
                      <a:pt x="0" y="339051"/>
                    </a:lnTo>
                    <a:cubicBezTo>
                      <a:pt x="0" y="343527"/>
                      <a:pt x="3642" y="347157"/>
                      <a:pt x="8134" y="347157"/>
                    </a:cubicBezTo>
                    <a:lnTo>
                      <a:pt x="200660" y="347157"/>
                    </a:lnTo>
                    <a:cubicBezTo>
                      <a:pt x="205153" y="347157"/>
                      <a:pt x="208795" y="343527"/>
                      <a:pt x="208795" y="339051"/>
                    </a:cubicBezTo>
                    <a:lnTo>
                      <a:pt x="208795" y="8105"/>
                    </a:lnTo>
                    <a:cubicBezTo>
                      <a:pt x="208795" y="3629"/>
                      <a:pt x="205153" y="0"/>
                      <a:pt x="200660"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609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62">
                <a:extLst>
                  <a:ext uri="{FF2B5EF4-FFF2-40B4-BE49-F238E27FC236}">
                    <a16:creationId xmlns:a16="http://schemas.microsoft.com/office/drawing/2014/main" id="{4C6C52DC-C299-1602-FF49-5C88424D0875}"/>
                  </a:ext>
                </a:extLst>
              </p:cNvPr>
              <p:cNvSpPr/>
              <p:nvPr/>
            </p:nvSpPr>
            <p:spPr>
              <a:xfrm>
                <a:off x="2336410" y="5256205"/>
                <a:ext cx="47996" cy="6483"/>
              </a:xfrm>
              <a:custGeom>
                <a:avLst/>
                <a:gdLst>
                  <a:gd name="connsiteX0" fmla="*/ 45013 w 47996"/>
                  <a:gd name="connsiteY0" fmla="*/ 0 h 6483"/>
                  <a:gd name="connsiteX1" fmla="*/ 2983 w 47996"/>
                  <a:gd name="connsiteY1" fmla="*/ 0 h 6483"/>
                  <a:gd name="connsiteX2" fmla="*/ 0 w 47996"/>
                  <a:gd name="connsiteY2" fmla="*/ 2972 h 6483"/>
                  <a:gd name="connsiteX3" fmla="*/ 0 w 47996"/>
                  <a:gd name="connsiteY3" fmla="*/ 3512 h 6483"/>
                  <a:gd name="connsiteX4" fmla="*/ 2983 w 47996"/>
                  <a:gd name="connsiteY4" fmla="*/ 6484 h 6483"/>
                  <a:gd name="connsiteX5" fmla="*/ 45013 w 47996"/>
                  <a:gd name="connsiteY5" fmla="*/ 6484 h 6483"/>
                  <a:gd name="connsiteX6" fmla="*/ 47996 w 47996"/>
                  <a:gd name="connsiteY6" fmla="*/ 3512 h 6483"/>
                  <a:gd name="connsiteX7" fmla="*/ 47996 w 47996"/>
                  <a:gd name="connsiteY7" fmla="*/ 2972 h 6483"/>
                  <a:gd name="connsiteX8" fmla="*/ 45013 w 47996"/>
                  <a:gd name="connsiteY8" fmla="*/ 0 h 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96" h="6483">
                    <a:moveTo>
                      <a:pt x="45013" y="0"/>
                    </a:moveTo>
                    <a:lnTo>
                      <a:pt x="2983" y="0"/>
                    </a:lnTo>
                    <a:cubicBezTo>
                      <a:pt x="1336" y="0"/>
                      <a:pt x="0" y="1330"/>
                      <a:pt x="0" y="2972"/>
                    </a:cubicBezTo>
                    <a:lnTo>
                      <a:pt x="0" y="3512"/>
                    </a:lnTo>
                    <a:cubicBezTo>
                      <a:pt x="0" y="5153"/>
                      <a:pt x="1336" y="6484"/>
                      <a:pt x="2983" y="6484"/>
                    </a:cubicBezTo>
                    <a:lnTo>
                      <a:pt x="45013" y="6484"/>
                    </a:lnTo>
                    <a:cubicBezTo>
                      <a:pt x="46660" y="6484"/>
                      <a:pt x="47996" y="5153"/>
                      <a:pt x="47996" y="3512"/>
                    </a:cubicBezTo>
                    <a:lnTo>
                      <a:pt x="47996" y="2972"/>
                    </a:lnTo>
                    <a:cubicBezTo>
                      <a:pt x="47996" y="1330"/>
                      <a:pt x="46660" y="0"/>
                      <a:pt x="45013" y="0"/>
                    </a:cubicBezTo>
                    <a:close/>
                  </a:path>
                </a:pathLst>
              </a:custGeom>
              <a:solidFill>
                <a:srgbClr val="F2F2F2"/>
              </a:solidFill>
              <a:ln w="609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63">
                <a:extLst>
                  <a:ext uri="{FF2B5EF4-FFF2-40B4-BE49-F238E27FC236}">
                    <a16:creationId xmlns:a16="http://schemas.microsoft.com/office/drawing/2014/main" id="{4D2DFEAF-96F8-B2B6-E64E-3006FA7AAA67}"/>
                  </a:ext>
                </a:extLst>
              </p:cNvPr>
              <p:cNvSpPr/>
              <p:nvPr/>
            </p:nvSpPr>
            <p:spPr>
              <a:xfrm>
                <a:off x="2275665" y="5273769"/>
                <a:ext cx="169476" cy="279075"/>
              </a:xfrm>
              <a:custGeom>
                <a:avLst/>
                <a:gdLst>
                  <a:gd name="connsiteX0" fmla="*/ 165680 w 169476"/>
                  <a:gd name="connsiteY0" fmla="*/ 0 h 279075"/>
                  <a:gd name="connsiteX1" fmla="*/ 3797 w 169476"/>
                  <a:gd name="connsiteY1" fmla="*/ 0 h 279075"/>
                  <a:gd name="connsiteX2" fmla="*/ 0 w 169476"/>
                  <a:gd name="connsiteY2" fmla="*/ 3783 h 279075"/>
                  <a:gd name="connsiteX3" fmla="*/ 0 w 169476"/>
                  <a:gd name="connsiteY3" fmla="*/ 275293 h 279075"/>
                  <a:gd name="connsiteX4" fmla="*/ 3797 w 169476"/>
                  <a:gd name="connsiteY4" fmla="*/ 279075 h 279075"/>
                  <a:gd name="connsiteX5" fmla="*/ 165680 w 169476"/>
                  <a:gd name="connsiteY5" fmla="*/ 279075 h 279075"/>
                  <a:gd name="connsiteX6" fmla="*/ 169477 w 169476"/>
                  <a:gd name="connsiteY6" fmla="*/ 275293 h 279075"/>
                  <a:gd name="connsiteX7" fmla="*/ 169477 w 169476"/>
                  <a:gd name="connsiteY7" fmla="*/ 3783 h 279075"/>
                  <a:gd name="connsiteX8" fmla="*/ 165680 w 169476"/>
                  <a:gd name="connsiteY8" fmla="*/ 0 h 27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76" h="279075">
                    <a:moveTo>
                      <a:pt x="165680" y="0"/>
                    </a:moveTo>
                    <a:lnTo>
                      <a:pt x="3797" y="0"/>
                    </a:lnTo>
                    <a:cubicBezTo>
                      <a:pt x="1700" y="0"/>
                      <a:pt x="0" y="1693"/>
                      <a:pt x="0" y="3783"/>
                    </a:cubicBezTo>
                    <a:lnTo>
                      <a:pt x="0" y="275293"/>
                    </a:lnTo>
                    <a:cubicBezTo>
                      <a:pt x="0" y="277382"/>
                      <a:pt x="1700" y="279075"/>
                      <a:pt x="3797" y="279075"/>
                    </a:cubicBezTo>
                    <a:lnTo>
                      <a:pt x="165680" y="279075"/>
                    </a:lnTo>
                    <a:cubicBezTo>
                      <a:pt x="167777" y="279075"/>
                      <a:pt x="169477" y="277382"/>
                      <a:pt x="169477" y="275293"/>
                    </a:cubicBezTo>
                    <a:lnTo>
                      <a:pt x="169477" y="3783"/>
                    </a:lnTo>
                    <a:cubicBezTo>
                      <a:pt x="169477" y="1693"/>
                      <a:pt x="167777" y="0"/>
                      <a:pt x="165680" y="0"/>
                    </a:cubicBezTo>
                    <a:close/>
                  </a:path>
                </a:pathLst>
              </a:custGeom>
              <a:gradFill>
                <a:gsLst>
                  <a:gs pos="0">
                    <a:srgbClr val="D2EBFF"/>
                  </a:gs>
                  <a:gs pos="50000">
                    <a:srgbClr val="E1F5FE"/>
                  </a:gs>
                  <a:gs pos="100000">
                    <a:srgbClr val="F0FFFD"/>
                  </a:gs>
                </a:gsLst>
                <a:lin ang="16200000" scaled="1"/>
              </a:gradFill>
              <a:ln w="609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73">
                <a:extLst>
                  <a:ext uri="{FF2B5EF4-FFF2-40B4-BE49-F238E27FC236}">
                    <a16:creationId xmlns:a16="http://schemas.microsoft.com/office/drawing/2014/main" id="{A3F79358-9ADD-3DA9-37CB-8BC9E1FB4269}"/>
                  </a:ext>
                </a:extLst>
              </p:cNvPr>
              <p:cNvSpPr/>
              <p:nvPr/>
            </p:nvSpPr>
            <p:spPr>
              <a:xfrm>
                <a:off x="2179406" y="5171106"/>
                <a:ext cx="47995" cy="6483"/>
              </a:xfrm>
              <a:custGeom>
                <a:avLst/>
                <a:gdLst>
                  <a:gd name="connsiteX0" fmla="*/ 45013 w 47995"/>
                  <a:gd name="connsiteY0" fmla="*/ 0 h 6483"/>
                  <a:gd name="connsiteX1" fmla="*/ 2982 w 47995"/>
                  <a:gd name="connsiteY1" fmla="*/ 0 h 6483"/>
                  <a:gd name="connsiteX2" fmla="*/ 0 w 47995"/>
                  <a:gd name="connsiteY2" fmla="*/ 2972 h 6483"/>
                  <a:gd name="connsiteX3" fmla="*/ 0 w 47995"/>
                  <a:gd name="connsiteY3" fmla="*/ 3512 h 6483"/>
                  <a:gd name="connsiteX4" fmla="*/ 2982 w 47995"/>
                  <a:gd name="connsiteY4" fmla="*/ 6484 h 6483"/>
                  <a:gd name="connsiteX5" fmla="*/ 45013 w 47995"/>
                  <a:gd name="connsiteY5" fmla="*/ 6484 h 6483"/>
                  <a:gd name="connsiteX6" fmla="*/ 47996 w 47995"/>
                  <a:gd name="connsiteY6" fmla="*/ 3512 h 6483"/>
                  <a:gd name="connsiteX7" fmla="*/ 47996 w 47995"/>
                  <a:gd name="connsiteY7" fmla="*/ 2972 h 6483"/>
                  <a:gd name="connsiteX8" fmla="*/ 45013 w 47995"/>
                  <a:gd name="connsiteY8" fmla="*/ 0 h 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95" h="6483">
                    <a:moveTo>
                      <a:pt x="45013" y="0"/>
                    </a:moveTo>
                    <a:lnTo>
                      <a:pt x="2982" y="0"/>
                    </a:lnTo>
                    <a:cubicBezTo>
                      <a:pt x="1335" y="0"/>
                      <a:pt x="0" y="1330"/>
                      <a:pt x="0" y="2972"/>
                    </a:cubicBezTo>
                    <a:lnTo>
                      <a:pt x="0" y="3512"/>
                    </a:lnTo>
                    <a:cubicBezTo>
                      <a:pt x="0" y="5153"/>
                      <a:pt x="1335" y="6484"/>
                      <a:pt x="2982" y="6484"/>
                    </a:cubicBezTo>
                    <a:lnTo>
                      <a:pt x="45013" y="6484"/>
                    </a:lnTo>
                    <a:cubicBezTo>
                      <a:pt x="46660" y="6484"/>
                      <a:pt x="47996" y="5153"/>
                      <a:pt x="47996" y="3512"/>
                    </a:cubicBezTo>
                    <a:lnTo>
                      <a:pt x="47996" y="2972"/>
                    </a:lnTo>
                    <a:cubicBezTo>
                      <a:pt x="47996" y="1330"/>
                      <a:pt x="46660" y="0"/>
                      <a:pt x="45013" y="0"/>
                    </a:cubicBezTo>
                    <a:close/>
                  </a:path>
                </a:pathLst>
              </a:custGeom>
              <a:solidFill>
                <a:srgbClr val="F2F2F2"/>
              </a:solidFill>
              <a:ln w="609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75">
                <a:extLst>
                  <a:ext uri="{FF2B5EF4-FFF2-40B4-BE49-F238E27FC236}">
                    <a16:creationId xmlns:a16="http://schemas.microsoft.com/office/drawing/2014/main" id="{33E786DF-1212-0C3A-1767-F2C640F9F956}"/>
                  </a:ext>
                </a:extLst>
              </p:cNvPr>
              <p:cNvSpPr/>
              <p:nvPr/>
            </p:nvSpPr>
            <p:spPr>
              <a:xfrm>
                <a:off x="2348615" y="5564459"/>
                <a:ext cx="23319" cy="19721"/>
              </a:xfrm>
              <a:custGeom>
                <a:avLst/>
                <a:gdLst>
                  <a:gd name="connsiteX0" fmla="*/ 17896 w 23319"/>
                  <a:gd name="connsiteY0" fmla="*/ 0 h 19721"/>
                  <a:gd name="connsiteX1" fmla="*/ 5423 w 23319"/>
                  <a:gd name="connsiteY1" fmla="*/ 0 h 19721"/>
                  <a:gd name="connsiteX2" fmla="*/ 0 w 23319"/>
                  <a:gd name="connsiteY2" fmla="*/ 5403 h 19721"/>
                  <a:gd name="connsiteX3" fmla="*/ 0 w 23319"/>
                  <a:gd name="connsiteY3" fmla="*/ 14318 h 19721"/>
                  <a:gd name="connsiteX4" fmla="*/ 5423 w 23319"/>
                  <a:gd name="connsiteY4" fmla="*/ 19722 h 19721"/>
                  <a:gd name="connsiteX5" fmla="*/ 17896 w 23319"/>
                  <a:gd name="connsiteY5" fmla="*/ 19722 h 19721"/>
                  <a:gd name="connsiteX6" fmla="*/ 23320 w 23319"/>
                  <a:gd name="connsiteY6" fmla="*/ 14318 h 19721"/>
                  <a:gd name="connsiteX7" fmla="*/ 23320 w 23319"/>
                  <a:gd name="connsiteY7" fmla="*/ 5403 h 19721"/>
                  <a:gd name="connsiteX8" fmla="*/ 17896 w 23319"/>
                  <a:gd name="connsiteY8" fmla="*/ 0 h 1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19" h="19721">
                    <a:moveTo>
                      <a:pt x="17896" y="0"/>
                    </a:moveTo>
                    <a:lnTo>
                      <a:pt x="5423" y="0"/>
                    </a:lnTo>
                    <a:cubicBezTo>
                      <a:pt x="2428" y="0"/>
                      <a:pt x="0" y="2419"/>
                      <a:pt x="0" y="5403"/>
                    </a:cubicBezTo>
                    <a:lnTo>
                      <a:pt x="0" y="14318"/>
                    </a:lnTo>
                    <a:cubicBezTo>
                      <a:pt x="0" y="17303"/>
                      <a:pt x="2428" y="19722"/>
                      <a:pt x="5423" y="19722"/>
                    </a:cubicBezTo>
                    <a:lnTo>
                      <a:pt x="17896" y="19722"/>
                    </a:lnTo>
                    <a:cubicBezTo>
                      <a:pt x="20892" y="19722"/>
                      <a:pt x="23320" y="17303"/>
                      <a:pt x="23320" y="14318"/>
                    </a:cubicBezTo>
                    <a:lnTo>
                      <a:pt x="23320" y="5403"/>
                    </a:lnTo>
                    <a:cubicBezTo>
                      <a:pt x="23320" y="2419"/>
                      <a:pt x="20892" y="0"/>
                      <a:pt x="17896" y="0"/>
                    </a:cubicBezTo>
                    <a:close/>
                  </a:path>
                </a:pathLst>
              </a:custGeom>
              <a:solidFill>
                <a:srgbClr val="F2F2F2"/>
              </a:solidFill>
              <a:ln w="609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96C06AFF-21DF-C931-6C24-B273BF0181AA}"/>
                </a:ext>
              </a:extLst>
            </p:cNvPr>
            <p:cNvGrpSpPr/>
            <p:nvPr/>
          </p:nvGrpSpPr>
          <p:grpSpPr>
            <a:xfrm>
              <a:off x="1216113" y="3120324"/>
              <a:ext cx="253328" cy="282687"/>
              <a:chOff x="8599253" y="4901876"/>
              <a:chExt cx="253328" cy="282687"/>
            </a:xfrm>
          </p:grpSpPr>
          <p:sp>
            <p:nvSpPr>
              <p:cNvPr id="10" name="Freeform 41">
                <a:extLst>
                  <a:ext uri="{FF2B5EF4-FFF2-40B4-BE49-F238E27FC236}">
                    <a16:creationId xmlns:a16="http://schemas.microsoft.com/office/drawing/2014/main" id="{F1B5A22B-6225-774F-2F64-EA978F0ABAB8}"/>
                  </a:ext>
                </a:extLst>
              </p:cNvPr>
              <p:cNvSpPr/>
              <p:nvPr/>
            </p:nvSpPr>
            <p:spPr>
              <a:xfrm>
                <a:off x="8599253" y="5028839"/>
                <a:ext cx="253328" cy="155724"/>
              </a:xfrm>
              <a:custGeom>
                <a:avLst/>
                <a:gdLst>
                  <a:gd name="connsiteX0" fmla="*/ 229919 w 253328"/>
                  <a:gd name="connsiteY0" fmla="*/ 155708 h 155724"/>
                  <a:gd name="connsiteX1" fmla="*/ 238772 w 253328"/>
                  <a:gd name="connsiteY1" fmla="*/ 154238 h 155724"/>
                  <a:gd name="connsiteX2" fmla="*/ 246360 w 253328"/>
                  <a:gd name="connsiteY2" fmla="*/ 149374 h 155724"/>
                  <a:gd name="connsiteX3" fmla="*/ 251482 w 253328"/>
                  <a:gd name="connsiteY3" fmla="*/ 141886 h 155724"/>
                  <a:gd name="connsiteX4" fmla="*/ 253328 w 253328"/>
                  <a:gd name="connsiteY4" fmla="*/ 132960 h 155724"/>
                  <a:gd name="connsiteX5" fmla="*/ 253328 w 253328"/>
                  <a:gd name="connsiteY5" fmla="*/ 130138 h 155724"/>
                  <a:gd name="connsiteX6" fmla="*/ 127266 w 253328"/>
                  <a:gd name="connsiteY6" fmla="*/ 0 h 155724"/>
                  <a:gd name="connsiteX7" fmla="*/ 163 w 253328"/>
                  <a:gd name="connsiteY7" fmla="*/ 130315 h 155724"/>
                  <a:gd name="connsiteX8" fmla="*/ 862 w 253328"/>
                  <a:gd name="connsiteY8" fmla="*/ 139315 h 155724"/>
                  <a:gd name="connsiteX9" fmla="*/ 4949 w 253328"/>
                  <a:gd name="connsiteY9" fmla="*/ 147330 h 155724"/>
                  <a:gd name="connsiteX10" fmla="*/ 11779 w 253328"/>
                  <a:gd name="connsiteY10" fmla="*/ 153097 h 155724"/>
                  <a:gd name="connsiteX11" fmla="*/ 20278 w 253328"/>
                  <a:gd name="connsiteY11" fmla="*/ 155708 h 155724"/>
                  <a:gd name="connsiteX12" fmla="*/ 229919 w 253328"/>
                  <a:gd name="connsiteY12" fmla="*/ 155708 h 15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328" h="155724">
                    <a:moveTo>
                      <a:pt x="229919" y="155708"/>
                    </a:moveTo>
                    <a:cubicBezTo>
                      <a:pt x="232937" y="155826"/>
                      <a:pt x="235948" y="155326"/>
                      <a:pt x="238772" y="154238"/>
                    </a:cubicBezTo>
                    <a:cubicBezTo>
                      <a:pt x="241596" y="153150"/>
                      <a:pt x="244177" y="151496"/>
                      <a:pt x="246360" y="149374"/>
                    </a:cubicBezTo>
                    <a:cubicBezTo>
                      <a:pt x="248543" y="147253"/>
                      <a:pt x="250285" y="144706"/>
                      <a:pt x="251482" y="141886"/>
                    </a:cubicBezTo>
                    <a:cubicBezTo>
                      <a:pt x="252680" y="139067"/>
                      <a:pt x="253307" y="136031"/>
                      <a:pt x="253328" y="132960"/>
                    </a:cubicBezTo>
                    <a:lnTo>
                      <a:pt x="253328" y="130138"/>
                    </a:lnTo>
                    <a:cubicBezTo>
                      <a:pt x="244485" y="58368"/>
                      <a:pt x="204082" y="0"/>
                      <a:pt x="127266" y="0"/>
                    </a:cubicBezTo>
                    <a:cubicBezTo>
                      <a:pt x="50450" y="0"/>
                      <a:pt x="7966" y="49904"/>
                      <a:pt x="163" y="130315"/>
                    </a:cubicBezTo>
                    <a:cubicBezTo>
                      <a:pt x="-197" y="133332"/>
                      <a:pt x="40" y="136392"/>
                      <a:pt x="862" y="139315"/>
                    </a:cubicBezTo>
                    <a:cubicBezTo>
                      <a:pt x="1684" y="142237"/>
                      <a:pt x="3074" y="144963"/>
                      <a:pt x="4949" y="147330"/>
                    </a:cubicBezTo>
                    <a:cubicBezTo>
                      <a:pt x="6824" y="149697"/>
                      <a:pt x="9147" y="151658"/>
                      <a:pt x="11779" y="153097"/>
                    </a:cubicBezTo>
                    <a:cubicBezTo>
                      <a:pt x="14412" y="154536"/>
                      <a:pt x="17302" y="155423"/>
                      <a:pt x="20278" y="155708"/>
                    </a:cubicBezTo>
                    <a:lnTo>
                      <a:pt x="229919" y="155708"/>
                    </a:lnTo>
                    <a:close/>
                  </a:path>
                </a:pathLst>
              </a:custGeom>
              <a:gradFill>
                <a:gsLst>
                  <a:gs pos="0">
                    <a:srgbClr val="773ADC"/>
                  </a:gs>
                  <a:gs pos="50000">
                    <a:srgbClr val="975AE8"/>
                  </a:gs>
                  <a:gs pos="100000">
                    <a:srgbClr val="B77AF4"/>
                  </a:gs>
                </a:gsLst>
                <a:lin ang="16200000" scaled="1"/>
              </a:gradFill>
              <a:ln w="385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45">
                <a:extLst>
                  <a:ext uri="{FF2B5EF4-FFF2-40B4-BE49-F238E27FC236}">
                    <a16:creationId xmlns:a16="http://schemas.microsoft.com/office/drawing/2014/main" id="{CB8C69DB-3A36-CA43-F4B5-4BF90AAAC4B5}"/>
                  </a:ext>
                </a:extLst>
              </p:cNvPr>
              <p:cNvSpPr/>
              <p:nvPr/>
            </p:nvSpPr>
            <p:spPr>
              <a:xfrm>
                <a:off x="8654905" y="4901876"/>
                <a:ext cx="141494" cy="143893"/>
              </a:xfrm>
              <a:custGeom>
                <a:avLst/>
                <a:gdLst>
                  <a:gd name="connsiteX0" fmla="*/ 70747 w 141494"/>
                  <a:gd name="connsiteY0" fmla="*/ 143893 h 143893"/>
                  <a:gd name="connsiteX1" fmla="*/ 141495 w 141494"/>
                  <a:gd name="connsiteY1" fmla="*/ 71947 h 143893"/>
                  <a:gd name="connsiteX2" fmla="*/ 70747 w 141494"/>
                  <a:gd name="connsiteY2" fmla="*/ 0 h 143893"/>
                  <a:gd name="connsiteX3" fmla="*/ 0 w 141494"/>
                  <a:gd name="connsiteY3" fmla="*/ 71947 h 143893"/>
                  <a:gd name="connsiteX4" fmla="*/ 70747 w 141494"/>
                  <a:gd name="connsiteY4" fmla="*/ 143893 h 14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94" h="143893">
                    <a:moveTo>
                      <a:pt x="70747" y="143893"/>
                    </a:moveTo>
                    <a:cubicBezTo>
                      <a:pt x="109820" y="143893"/>
                      <a:pt x="141495" y="111681"/>
                      <a:pt x="141495" y="71947"/>
                    </a:cubicBezTo>
                    <a:cubicBezTo>
                      <a:pt x="141495" y="32212"/>
                      <a:pt x="109820" y="0"/>
                      <a:pt x="70747" y="0"/>
                    </a:cubicBezTo>
                    <a:cubicBezTo>
                      <a:pt x="31675" y="0"/>
                      <a:pt x="0" y="32212"/>
                      <a:pt x="0" y="71947"/>
                    </a:cubicBezTo>
                    <a:cubicBezTo>
                      <a:pt x="0" y="111681"/>
                      <a:pt x="31675" y="143893"/>
                      <a:pt x="70747" y="143893"/>
                    </a:cubicBezTo>
                    <a:close/>
                  </a:path>
                </a:pathLst>
              </a:custGeom>
              <a:gradFill>
                <a:gsLst>
                  <a:gs pos="0">
                    <a:srgbClr val="773ADC"/>
                  </a:gs>
                  <a:gs pos="50000">
                    <a:srgbClr val="975AE8"/>
                  </a:gs>
                  <a:gs pos="100000">
                    <a:srgbClr val="B77AF4"/>
                  </a:gs>
                </a:gsLst>
                <a:lin ang="16200000" scaled="1"/>
              </a:gradFill>
              <a:ln w="385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95E083DC-15B4-E39E-4E55-7A0DC9A1FFF1}"/>
              </a:ext>
            </a:extLst>
          </p:cNvPr>
          <p:cNvGrpSpPr/>
          <p:nvPr/>
        </p:nvGrpSpPr>
        <p:grpSpPr>
          <a:xfrm>
            <a:off x="5973662" y="3170401"/>
            <a:ext cx="1609059" cy="625498"/>
            <a:chOff x="5805223" y="1398567"/>
            <a:chExt cx="1609059" cy="625498"/>
          </a:xfrm>
        </p:grpSpPr>
        <p:sp>
          <p:nvSpPr>
            <p:cNvPr id="21" name="TextBox 9">
              <a:extLst>
                <a:ext uri="{FF2B5EF4-FFF2-40B4-BE49-F238E27FC236}">
                  <a16:creationId xmlns:a16="http://schemas.microsoft.com/office/drawing/2014/main" id="{74F0799F-4745-E796-FF3D-9FDA0186533B}"/>
                </a:ext>
              </a:extLst>
            </p:cNvPr>
            <p:cNvSpPr txBox="1"/>
            <p:nvPr/>
          </p:nvSpPr>
          <p:spPr>
            <a:xfrm>
              <a:off x="5805223" y="1839399"/>
              <a:ext cx="1609059"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95000"/>
                    </a:schemeClr>
                  </a:solidFill>
                  <a:effectLst/>
                  <a:uLnTx/>
                  <a:uFillTx/>
                  <a:latin typeface="Segoe UI Semibold" panose="020B0502040204020203" pitchFamily="34" charset="0"/>
                  <a:ea typeface="+mn-ea"/>
                  <a:cs typeface="Segoe UI Semibold" panose="020B0502040204020203" pitchFamily="34" charset="0"/>
                </a:rPr>
                <a:t>Your Application</a:t>
              </a:r>
            </a:p>
          </p:txBody>
        </p:sp>
        <p:pic>
          <p:nvPicPr>
            <p:cNvPr id="22" name="Graphic 47">
              <a:extLst>
                <a:ext uri="{FF2B5EF4-FFF2-40B4-BE49-F238E27FC236}">
                  <a16:creationId xmlns:a16="http://schemas.microsoft.com/office/drawing/2014/main" id="{5E71D856-0506-35FB-040C-FB112C6A50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24782" y="1398567"/>
              <a:ext cx="369940" cy="369940"/>
            </a:xfrm>
            <a:prstGeom prst="rect">
              <a:avLst/>
            </a:prstGeom>
          </p:spPr>
        </p:pic>
      </p:grpSp>
      <p:grpSp>
        <p:nvGrpSpPr>
          <p:cNvPr id="23" name="Group 22">
            <a:extLst>
              <a:ext uri="{FF2B5EF4-FFF2-40B4-BE49-F238E27FC236}">
                <a16:creationId xmlns:a16="http://schemas.microsoft.com/office/drawing/2014/main" id="{FBE0EC0C-CCC2-E189-B7FC-29DB82FB022D}"/>
              </a:ext>
            </a:extLst>
          </p:cNvPr>
          <p:cNvGrpSpPr/>
          <p:nvPr/>
        </p:nvGrpSpPr>
        <p:grpSpPr>
          <a:xfrm>
            <a:off x="9936127" y="3178160"/>
            <a:ext cx="2427507" cy="775761"/>
            <a:chOff x="13249816" y="1362724"/>
            <a:chExt cx="2427507" cy="775761"/>
          </a:xfrm>
        </p:grpSpPr>
        <p:sp>
          <p:nvSpPr>
            <p:cNvPr id="26" name="TextBox 45">
              <a:extLst>
                <a:ext uri="{FF2B5EF4-FFF2-40B4-BE49-F238E27FC236}">
                  <a16:creationId xmlns:a16="http://schemas.microsoft.com/office/drawing/2014/main" id="{AAEB9276-E698-A099-8EF2-D1D7096D1949}"/>
                </a:ext>
              </a:extLst>
            </p:cNvPr>
            <p:cNvSpPr txBox="1"/>
            <p:nvPr/>
          </p:nvSpPr>
          <p:spPr>
            <a:xfrm>
              <a:off x="13249816" y="1799931"/>
              <a:ext cx="2427507" cy="338554"/>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95000"/>
                    </a:schemeClr>
                  </a:solidFill>
                  <a:effectLst/>
                  <a:uLnTx/>
                  <a:uFillTx/>
                  <a:latin typeface="Segoe UI Semibold"/>
                  <a:ea typeface="+mn-ea"/>
                  <a:cs typeface="Segoe UI Semibold"/>
                </a:rPr>
                <a:t>Azure OpenAI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lumMod val="95000"/>
                    </a:schemeClr>
                  </a:solidFill>
                  <a:effectLst/>
                  <a:uLnTx/>
                  <a:uFillTx/>
                  <a:latin typeface="Segoe UI" panose="020B0502040204020203" pitchFamily="34" charset="0"/>
                  <a:ea typeface="+mn-ea"/>
                  <a:cs typeface="Segoe UI" panose="020B0502040204020203" pitchFamily="34" charset="0"/>
                </a:rPr>
                <a:t>(GPT/ChatGPT)</a:t>
              </a:r>
            </a:p>
          </p:txBody>
        </p:sp>
        <p:pic>
          <p:nvPicPr>
            <p:cNvPr id="27" name="Graphic 26">
              <a:extLst>
                <a:ext uri="{FF2B5EF4-FFF2-40B4-BE49-F238E27FC236}">
                  <a16:creationId xmlns:a16="http://schemas.microsoft.com/office/drawing/2014/main" id="{894C1201-4614-CA94-9A23-6A29442A47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292119" y="1362724"/>
              <a:ext cx="342900" cy="342900"/>
            </a:xfrm>
            <a:prstGeom prst="rect">
              <a:avLst/>
            </a:prstGeom>
          </p:spPr>
        </p:pic>
      </p:grpSp>
      <p:grpSp>
        <p:nvGrpSpPr>
          <p:cNvPr id="52" name="Group 51">
            <a:extLst>
              <a:ext uri="{FF2B5EF4-FFF2-40B4-BE49-F238E27FC236}">
                <a16:creationId xmlns:a16="http://schemas.microsoft.com/office/drawing/2014/main" id="{F9FF43FA-AA60-3242-7CCB-3A7E65EBB20B}"/>
              </a:ext>
            </a:extLst>
          </p:cNvPr>
          <p:cNvGrpSpPr/>
          <p:nvPr/>
        </p:nvGrpSpPr>
        <p:grpSpPr>
          <a:xfrm>
            <a:off x="2223947" y="2886961"/>
            <a:ext cx="2818136" cy="1084078"/>
            <a:chOff x="2452126" y="1164786"/>
            <a:chExt cx="2818136" cy="1084078"/>
          </a:xfrm>
        </p:grpSpPr>
        <p:sp>
          <p:nvSpPr>
            <p:cNvPr id="53" name="Rounded Rectangle 26">
              <a:extLst>
                <a:ext uri="{FF2B5EF4-FFF2-40B4-BE49-F238E27FC236}">
                  <a16:creationId xmlns:a16="http://schemas.microsoft.com/office/drawing/2014/main" id="{80C30ABE-4ACE-51EA-2669-ACE9B586B246}"/>
                </a:ext>
              </a:extLst>
            </p:cNvPr>
            <p:cNvSpPr/>
            <p:nvPr/>
          </p:nvSpPr>
          <p:spPr bwMode="auto">
            <a:xfrm>
              <a:off x="3143030" y="1164786"/>
              <a:ext cx="1436327" cy="1084078"/>
            </a:xfrm>
            <a:prstGeom prst="roundRect">
              <a:avLst>
                <a:gd name="adj" fmla="val 2563"/>
              </a:avLst>
            </a:prstGeom>
            <a:solidFill>
              <a:schemeClr val="bg2">
                <a:alpha val="57000"/>
              </a:schemeClr>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3078CD"/>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54" name="Group 53">
              <a:extLst>
                <a:ext uri="{FF2B5EF4-FFF2-40B4-BE49-F238E27FC236}">
                  <a16:creationId xmlns:a16="http://schemas.microsoft.com/office/drawing/2014/main" id="{75D9E901-036D-605C-6704-FF62F759C850}"/>
                </a:ext>
              </a:extLst>
            </p:cNvPr>
            <p:cNvGrpSpPr/>
            <p:nvPr/>
          </p:nvGrpSpPr>
          <p:grpSpPr>
            <a:xfrm>
              <a:off x="2452126" y="1254763"/>
              <a:ext cx="2818136" cy="775925"/>
              <a:chOff x="1831090" y="1793263"/>
              <a:chExt cx="2818136" cy="775925"/>
            </a:xfrm>
          </p:grpSpPr>
          <p:sp>
            <p:nvSpPr>
              <p:cNvPr id="55" name="TextBox 28">
                <a:extLst>
                  <a:ext uri="{FF2B5EF4-FFF2-40B4-BE49-F238E27FC236}">
                    <a16:creationId xmlns:a16="http://schemas.microsoft.com/office/drawing/2014/main" id="{DCDC9362-6669-6834-DB71-0FFDDE8BA0ED}"/>
                  </a:ext>
                </a:extLst>
              </p:cNvPr>
              <p:cNvSpPr txBox="1"/>
              <p:nvPr/>
            </p:nvSpPr>
            <p:spPr>
              <a:xfrm>
                <a:off x="1831090" y="2384522"/>
                <a:ext cx="2818136" cy="184666"/>
              </a:xfrm>
              <a:prstGeom prst="rect">
                <a:avLst/>
              </a:prstGeom>
              <a:noFill/>
              <a:ln>
                <a:no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95000"/>
                      </a:schemeClr>
                    </a:solidFill>
                    <a:effectLst/>
                    <a:uLnTx/>
                    <a:uFillTx/>
                    <a:latin typeface="Segoe UI Semibold" panose="020B0502040204020203" pitchFamily="34" charset="0"/>
                    <a:ea typeface="+mn-ea"/>
                    <a:cs typeface="Segoe UI Semibold" panose="020B0502040204020203" pitchFamily="34" charset="0"/>
                  </a:rPr>
                  <a:t>ACS Messaging</a:t>
                </a:r>
              </a:p>
            </p:txBody>
          </p:sp>
          <p:pic>
            <p:nvPicPr>
              <p:cNvPr id="56" name="Picture 55" descr="A picture containing computer, clock&#10;&#10;Description automatically generated">
                <a:extLst>
                  <a:ext uri="{FF2B5EF4-FFF2-40B4-BE49-F238E27FC236}">
                    <a16:creationId xmlns:a16="http://schemas.microsoft.com/office/drawing/2014/main" id="{C6F6C1BF-B69B-9CEB-EA11-7031A468FF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0711" y="1793263"/>
                <a:ext cx="558895" cy="612625"/>
              </a:xfrm>
              <a:prstGeom prst="rect">
                <a:avLst/>
              </a:prstGeom>
              <a:noFill/>
              <a:ln>
                <a:noFill/>
              </a:ln>
            </p:spPr>
          </p:pic>
        </p:grpSp>
      </p:grpSp>
      <p:cxnSp>
        <p:nvCxnSpPr>
          <p:cNvPr id="59" name="Elbow Connector 22">
            <a:extLst>
              <a:ext uri="{FF2B5EF4-FFF2-40B4-BE49-F238E27FC236}">
                <a16:creationId xmlns:a16="http://schemas.microsoft.com/office/drawing/2014/main" id="{9180FC9A-F10E-6216-D0CE-D681796B50CA}"/>
              </a:ext>
            </a:extLst>
          </p:cNvPr>
          <p:cNvCxnSpPr>
            <a:cxnSpLocks/>
          </p:cNvCxnSpPr>
          <p:nvPr/>
        </p:nvCxnSpPr>
        <p:spPr>
          <a:xfrm flipH="1">
            <a:off x="1419401" y="3355371"/>
            <a:ext cx="1387299" cy="0"/>
          </a:xfrm>
          <a:prstGeom prst="straightConnector1">
            <a:avLst/>
          </a:prstGeom>
          <a:ln w="9525">
            <a:solidFill>
              <a:srgbClr val="A0AFFF"/>
            </a:solidFill>
            <a:prstDash val="soli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60" name="Rounded Rectangle 33">
            <a:extLst>
              <a:ext uri="{FF2B5EF4-FFF2-40B4-BE49-F238E27FC236}">
                <a16:creationId xmlns:a16="http://schemas.microsoft.com/office/drawing/2014/main" id="{DFD803F6-9EE2-187D-D471-965BFCB132F4}"/>
              </a:ext>
            </a:extLst>
          </p:cNvPr>
          <p:cNvSpPr/>
          <p:nvPr/>
        </p:nvSpPr>
        <p:spPr bwMode="auto">
          <a:xfrm>
            <a:off x="1620820" y="3156453"/>
            <a:ext cx="984461" cy="398364"/>
          </a:xfrm>
          <a:prstGeom prst="roundRect">
            <a:avLst>
              <a:gd name="adj" fmla="val 12215"/>
            </a:avLst>
          </a:prstGeom>
          <a:solidFill>
            <a:srgbClr val="0178D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36576"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Segoe UI" panose="020B0502040204020203" pitchFamily="34" charset="0"/>
                <a:cs typeface="Segoe UI" panose="020B0502040204020203" pitchFamily="34" charset="0"/>
              </a:rPr>
              <a:t>WhatsApp Messages</a:t>
            </a:r>
            <a:endParaRPr kumimoji="0" lang="en-US" sz="700" b="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65" name="Rounded Rectangle 33">
            <a:extLst>
              <a:ext uri="{FF2B5EF4-FFF2-40B4-BE49-F238E27FC236}">
                <a16:creationId xmlns:a16="http://schemas.microsoft.com/office/drawing/2014/main" id="{02669392-482E-770B-1D87-AD4CBEC744B2}"/>
              </a:ext>
            </a:extLst>
          </p:cNvPr>
          <p:cNvSpPr/>
          <p:nvPr/>
        </p:nvSpPr>
        <p:spPr bwMode="auto">
          <a:xfrm>
            <a:off x="7698197" y="2936817"/>
            <a:ext cx="2415356" cy="227387"/>
          </a:xfrm>
          <a:prstGeom prst="roundRect">
            <a:avLst>
              <a:gd name="adj" fmla="val 12215"/>
            </a:avLst>
          </a:prstGeom>
          <a:solidFill>
            <a:srgbClr val="0178D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36576"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Segoe UI" panose="020B0502040204020203" pitchFamily="34" charset="0"/>
                <a:cs typeface="Segoe UI" panose="020B0502040204020203" pitchFamily="34" charset="0"/>
              </a:rPr>
              <a:t>System Prompt, Conversation History</a:t>
            </a:r>
            <a:endParaRPr kumimoji="0" lang="en-US" sz="700" b="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66" name="Rounded Rectangle 33">
            <a:extLst>
              <a:ext uri="{FF2B5EF4-FFF2-40B4-BE49-F238E27FC236}">
                <a16:creationId xmlns:a16="http://schemas.microsoft.com/office/drawing/2014/main" id="{A3AA9528-3F0F-41FB-7A7B-A1D43615C494}"/>
              </a:ext>
            </a:extLst>
          </p:cNvPr>
          <p:cNvSpPr/>
          <p:nvPr/>
        </p:nvSpPr>
        <p:spPr bwMode="auto">
          <a:xfrm>
            <a:off x="7698197" y="3521060"/>
            <a:ext cx="2415356" cy="227387"/>
          </a:xfrm>
          <a:prstGeom prst="roundRect">
            <a:avLst>
              <a:gd name="adj" fmla="val 12215"/>
            </a:avLst>
          </a:prstGeom>
          <a:solidFill>
            <a:srgbClr val="0178D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36576"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Segoe UI" panose="020B0502040204020203" pitchFamily="34" charset="0"/>
                <a:cs typeface="Segoe UI" panose="020B0502040204020203" pitchFamily="34" charset="0"/>
              </a:rPr>
              <a:t>Azure AI Search index for knowledgebase</a:t>
            </a:r>
            <a:endParaRPr kumimoji="0" lang="en-US" sz="700" b="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cxnSp>
        <p:nvCxnSpPr>
          <p:cNvPr id="67" name="Elbow Connector 22">
            <a:extLst>
              <a:ext uri="{FF2B5EF4-FFF2-40B4-BE49-F238E27FC236}">
                <a16:creationId xmlns:a16="http://schemas.microsoft.com/office/drawing/2014/main" id="{7213FF4D-24B9-19FB-AAA2-89041BAD58AA}"/>
              </a:ext>
            </a:extLst>
          </p:cNvPr>
          <p:cNvCxnSpPr>
            <a:cxnSpLocks/>
          </p:cNvCxnSpPr>
          <p:nvPr/>
        </p:nvCxnSpPr>
        <p:spPr>
          <a:xfrm flipH="1">
            <a:off x="7156450" y="3354690"/>
            <a:ext cx="3683000" cy="0"/>
          </a:xfrm>
          <a:prstGeom prst="straightConnector1">
            <a:avLst/>
          </a:prstGeom>
          <a:ln w="9525">
            <a:solidFill>
              <a:srgbClr val="A0AFFF"/>
            </a:solidFill>
            <a:prstDash val="soli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2" name="Elbow Connector 22">
            <a:extLst>
              <a:ext uri="{FF2B5EF4-FFF2-40B4-BE49-F238E27FC236}">
                <a16:creationId xmlns:a16="http://schemas.microsoft.com/office/drawing/2014/main" id="{18A612A6-0F6A-9872-B03E-6FEDE382AF5C}"/>
              </a:ext>
            </a:extLst>
          </p:cNvPr>
          <p:cNvCxnSpPr>
            <a:cxnSpLocks/>
          </p:cNvCxnSpPr>
          <p:nvPr/>
        </p:nvCxnSpPr>
        <p:spPr>
          <a:xfrm flipH="1">
            <a:off x="4495255" y="3355210"/>
            <a:ext cx="1548631" cy="0"/>
          </a:xfrm>
          <a:prstGeom prst="straightConnector1">
            <a:avLst/>
          </a:prstGeom>
          <a:ln w="9525">
            <a:solidFill>
              <a:srgbClr val="A0AFFF"/>
            </a:solidFill>
            <a:prstDash val="solid"/>
            <a:headEnd type="triangle" w="med" len="sm"/>
            <a:tailEnd type="none" w="med" len="sm"/>
          </a:ln>
        </p:spPr>
        <p:style>
          <a:lnRef idx="1">
            <a:schemeClr val="accent1"/>
          </a:lnRef>
          <a:fillRef idx="0">
            <a:schemeClr val="accent1"/>
          </a:fillRef>
          <a:effectRef idx="0">
            <a:schemeClr val="accent1"/>
          </a:effectRef>
          <a:fontRef idx="minor">
            <a:schemeClr val="tx1"/>
          </a:fontRef>
        </p:style>
      </p:cxnSp>
      <p:sp>
        <p:nvSpPr>
          <p:cNvPr id="73" name="Rounded Rectangle 33">
            <a:extLst>
              <a:ext uri="{FF2B5EF4-FFF2-40B4-BE49-F238E27FC236}">
                <a16:creationId xmlns:a16="http://schemas.microsoft.com/office/drawing/2014/main" id="{82E37944-7681-45B2-69F1-C2A010D655B3}"/>
              </a:ext>
            </a:extLst>
          </p:cNvPr>
          <p:cNvSpPr/>
          <p:nvPr/>
        </p:nvSpPr>
        <p:spPr bwMode="auto">
          <a:xfrm>
            <a:off x="4777340" y="3240691"/>
            <a:ext cx="984461" cy="229498"/>
          </a:xfrm>
          <a:prstGeom prst="roundRect">
            <a:avLst>
              <a:gd name="adj" fmla="val 12215"/>
            </a:avLst>
          </a:prstGeom>
          <a:solidFill>
            <a:srgbClr val="0178D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36576"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Segoe UI" panose="020B0502040204020203" pitchFamily="34" charset="0"/>
                <a:cs typeface="Segoe UI" panose="020B0502040204020203" pitchFamily="34" charset="0"/>
              </a:rPr>
              <a:t>Notifications</a:t>
            </a:r>
            <a:endParaRPr kumimoji="0" lang="en-US" sz="700" b="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cxnSp>
        <p:nvCxnSpPr>
          <p:cNvPr id="77" name="Elbow Connector 22">
            <a:extLst>
              <a:ext uri="{FF2B5EF4-FFF2-40B4-BE49-F238E27FC236}">
                <a16:creationId xmlns:a16="http://schemas.microsoft.com/office/drawing/2014/main" id="{05236877-C273-9F10-A07A-C66A30AE8EF6}"/>
              </a:ext>
            </a:extLst>
          </p:cNvPr>
          <p:cNvCxnSpPr>
            <a:cxnSpLocks/>
          </p:cNvCxnSpPr>
          <p:nvPr/>
        </p:nvCxnSpPr>
        <p:spPr>
          <a:xfrm flipH="1">
            <a:off x="4495255" y="3697743"/>
            <a:ext cx="1548631" cy="0"/>
          </a:xfrm>
          <a:prstGeom prst="straightConnector1">
            <a:avLst/>
          </a:prstGeom>
          <a:ln w="9525">
            <a:solidFill>
              <a:srgbClr val="A0AFFF"/>
            </a:solidFill>
            <a:prstDash val="solid"/>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78" name="Rounded Rectangle 33">
            <a:extLst>
              <a:ext uri="{FF2B5EF4-FFF2-40B4-BE49-F238E27FC236}">
                <a16:creationId xmlns:a16="http://schemas.microsoft.com/office/drawing/2014/main" id="{D8F4D2FE-DF2C-4C74-8105-A039D0791597}"/>
              </a:ext>
            </a:extLst>
          </p:cNvPr>
          <p:cNvSpPr/>
          <p:nvPr/>
        </p:nvSpPr>
        <p:spPr bwMode="auto">
          <a:xfrm>
            <a:off x="4777340" y="3583224"/>
            <a:ext cx="984461" cy="229498"/>
          </a:xfrm>
          <a:prstGeom prst="roundRect">
            <a:avLst>
              <a:gd name="adj" fmla="val 12215"/>
            </a:avLst>
          </a:prstGeom>
          <a:solidFill>
            <a:srgbClr val="0178D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36576"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Segoe UI" panose="020B0502040204020203" pitchFamily="34" charset="0"/>
                <a:cs typeface="Segoe UI" panose="020B0502040204020203" pitchFamily="34" charset="0"/>
              </a:rPr>
              <a:t>Text Response</a:t>
            </a:r>
            <a:endParaRPr kumimoji="0" lang="en-US" sz="700" b="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4" name="Title 1">
            <a:extLst>
              <a:ext uri="{FF2B5EF4-FFF2-40B4-BE49-F238E27FC236}">
                <a16:creationId xmlns:a16="http://schemas.microsoft.com/office/drawing/2014/main" id="{37C177BE-A71F-41BB-7DFF-0430E13981B2}"/>
              </a:ext>
            </a:extLst>
          </p:cNvPr>
          <p:cNvSpPr txBox="1">
            <a:spLocks/>
          </p:cNvSpPr>
          <p:nvPr/>
        </p:nvSpPr>
        <p:spPr>
          <a:xfrm>
            <a:off x="588262" y="523661"/>
            <a:ext cx="8193024"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pc="0" dirty="0">
                <a:ln>
                  <a:noFill/>
                </a:ln>
                <a:gradFill>
                  <a:gsLst>
                    <a:gs pos="0">
                      <a:srgbClr val="4AC5B1"/>
                    </a:gs>
                    <a:gs pos="33000">
                      <a:srgbClr val="3CCBF4"/>
                    </a:gs>
                    <a:gs pos="100000">
                      <a:srgbClr val="0178D4"/>
                    </a:gs>
                  </a:gsLst>
                  <a:lin ang="0" scaled="0"/>
                </a:gradFill>
                <a:latin typeface="Segoe UI Semibold" panose="020B0702040204020203" pitchFamily="34" charset="0"/>
                <a:cs typeface="Segoe UI Semibold" panose="020B0702040204020203" pitchFamily="34" charset="0"/>
              </a:rPr>
              <a:t>Architecture diagram</a:t>
            </a:r>
            <a:endParaRPr lang="en-US" dirty="0">
              <a:gradFill>
                <a:gsLst>
                  <a:gs pos="0">
                    <a:srgbClr val="4AC5B1"/>
                  </a:gs>
                  <a:gs pos="33000">
                    <a:srgbClr val="3CCBF4"/>
                  </a:gs>
                  <a:gs pos="100000">
                    <a:srgbClr val="0178D4"/>
                  </a:gs>
                </a:gsLst>
                <a:lin ang="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9840249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A111B"/>
        </a:solidFill>
        <a:effectLst/>
      </p:bgPr>
    </p:bg>
    <p:spTree>
      <p:nvGrpSpPr>
        <p:cNvPr id="1" name="">
          <a:extLst>
            <a:ext uri="{FF2B5EF4-FFF2-40B4-BE49-F238E27FC236}">
              <a16:creationId xmlns:a16="http://schemas.microsoft.com/office/drawing/2014/main" id="{F61BE161-1C38-42B2-78F7-C68D6B359C2E}"/>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439E034-A239-AFD6-6408-C3591AB59702}"/>
              </a:ext>
            </a:extLst>
          </p:cNvPr>
          <p:cNvSpPr>
            <a:spLocks noGrp="1"/>
          </p:cNvSpPr>
          <p:nvPr>
            <p:ph type="body" sz="quarter" idx="10"/>
          </p:nvPr>
        </p:nvSpPr>
        <p:spPr>
          <a:xfrm>
            <a:off x="588965" y="1168598"/>
            <a:ext cx="4550105" cy="4924425"/>
          </a:xfrm>
        </p:spPr>
        <p:txBody>
          <a:bodyPr/>
          <a:lstStyle/>
          <a:p>
            <a:r>
              <a:rPr lang="en-US" sz="1800" dirty="0">
                <a:solidFill>
                  <a:schemeClr val="tx1">
                    <a:lumMod val="85000"/>
                  </a:schemeClr>
                </a:solidFill>
              </a:rPr>
              <a:t>Step 1: </a:t>
            </a:r>
            <a:r>
              <a:rPr lang="en-US" sz="1800" dirty="0"/>
              <a:t>Create an ACS resource</a:t>
            </a:r>
          </a:p>
          <a:p>
            <a:endParaRPr lang="en-US" sz="1800" dirty="0"/>
          </a:p>
          <a:p>
            <a:r>
              <a:rPr lang="en-US" sz="1800" dirty="0">
                <a:solidFill>
                  <a:schemeClr val="tx1">
                    <a:lumMod val="85000"/>
                  </a:schemeClr>
                </a:solidFill>
              </a:rPr>
              <a:t>Step 2: </a:t>
            </a:r>
            <a:r>
              <a:rPr lang="en-US" sz="1800" dirty="0"/>
              <a:t>Create a WhatsApp business account</a:t>
            </a:r>
          </a:p>
          <a:p>
            <a:endParaRPr lang="en-US" sz="1800" dirty="0">
              <a:solidFill>
                <a:schemeClr val="tx1">
                  <a:lumMod val="85000"/>
                </a:schemeClr>
              </a:solidFill>
            </a:endParaRPr>
          </a:p>
          <a:p>
            <a:r>
              <a:rPr lang="en-US" sz="1800" dirty="0">
                <a:solidFill>
                  <a:schemeClr val="tx1">
                    <a:lumMod val="85000"/>
                  </a:schemeClr>
                </a:solidFill>
              </a:rPr>
              <a:t>Step 3: </a:t>
            </a:r>
            <a:r>
              <a:rPr lang="en-US" sz="1800" dirty="0"/>
              <a:t>Connect your number or an ACS number with WhatsApp account</a:t>
            </a:r>
          </a:p>
          <a:p>
            <a:endParaRPr lang="en-US" sz="1800" dirty="0"/>
          </a:p>
          <a:p>
            <a:r>
              <a:rPr lang="en-US" sz="1800" dirty="0">
                <a:solidFill>
                  <a:schemeClr val="tx1">
                    <a:lumMod val="85000"/>
                  </a:schemeClr>
                </a:solidFill>
              </a:rPr>
              <a:t>Step 3: </a:t>
            </a:r>
            <a:r>
              <a:rPr lang="en-US" sz="1800" dirty="0"/>
              <a:t>Add ACS messaging library.</a:t>
            </a:r>
          </a:p>
          <a:p>
            <a:endParaRPr lang="en-US" sz="1800" dirty="0"/>
          </a:p>
          <a:p>
            <a:r>
              <a:rPr lang="en-US" sz="1800" dirty="0">
                <a:solidFill>
                  <a:schemeClr val="tx1">
                    <a:lumMod val="85000"/>
                  </a:schemeClr>
                </a:solidFill>
              </a:rPr>
              <a:t>Step 4: </a:t>
            </a:r>
            <a:r>
              <a:rPr lang="en-US" sz="1800" dirty="0"/>
              <a:t>Add code to send WhatsApp message</a:t>
            </a:r>
          </a:p>
          <a:p>
            <a:r>
              <a:rPr lang="en-US" sz="1800" dirty="0"/>
              <a:t> </a:t>
            </a:r>
          </a:p>
          <a:p>
            <a:r>
              <a:rPr lang="en-US" sz="1800" dirty="0">
                <a:solidFill>
                  <a:schemeClr val="tx1">
                    <a:lumMod val="85000"/>
                  </a:schemeClr>
                </a:solidFill>
              </a:rPr>
              <a:t>Step 5: </a:t>
            </a:r>
            <a:r>
              <a:rPr lang="en-US" sz="1800" dirty="0"/>
              <a:t>Register your local or server </a:t>
            </a:r>
            <a:r>
              <a:rPr lang="en-US" sz="1800" dirty="0" err="1"/>
              <a:t>url</a:t>
            </a:r>
            <a:r>
              <a:rPr lang="en-US" sz="1800" dirty="0"/>
              <a:t> in ACS event grid for receiving WhatsApp messages</a:t>
            </a:r>
          </a:p>
        </p:txBody>
      </p:sp>
      <p:sp>
        <p:nvSpPr>
          <p:cNvPr id="5" name="Text Placeholder 4">
            <a:extLst>
              <a:ext uri="{FF2B5EF4-FFF2-40B4-BE49-F238E27FC236}">
                <a16:creationId xmlns:a16="http://schemas.microsoft.com/office/drawing/2014/main" id="{AC6A0F45-699B-9D7F-9A5F-A79D2AA88A33}"/>
              </a:ext>
            </a:extLst>
          </p:cNvPr>
          <p:cNvSpPr>
            <a:spLocks noGrp="1"/>
          </p:cNvSpPr>
          <p:nvPr>
            <p:ph type="body" sz="quarter" idx="11"/>
          </p:nvPr>
        </p:nvSpPr>
        <p:spPr>
          <a:xfrm>
            <a:off x="4929867" y="1220492"/>
            <a:ext cx="8143875" cy="6740307"/>
          </a:xfrm>
        </p:spPr>
        <p:txBody>
          <a:bodyPr vert="horz" wrap="square" lIns="0" tIns="0" rIns="0" bIns="0" rtlCol="0" anchor="t">
            <a:spAutoFit/>
          </a:bodyPr>
          <a:lstStyle/>
          <a:p>
            <a:r>
              <a:rPr lang="en-US" sz="1000" b="0" dirty="0">
                <a:solidFill>
                  <a:srgbClr val="000000"/>
                </a:solidFill>
                <a:effectLst/>
                <a:latin typeface="Consolas"/>
              </a:rPr>
              <a:t>       </a:t>
            </a:r>
            <a:r>
              <a:rPr lang="en-US" sz="1200" b="0" dirty="0">
                <a:solidFill>
                  <a:srgbClr val="000000"/>
                </a:solidFill>
                <a:effectLst/>
                <a:latin typeface="Consolas"/>
              </a:rPr>
              <a:t> </a:t>
            </a:r>
            <a:r>
              <a:rPr lang="en-US" sz="1200" b="0" dirty="0">
                <a:solidFill>
                  <a:srgbClr val="0000FF"/>
                </a:solidFill>
                <a:effectLst/>
                <a:latin typeface="Consolas"/>
              </a:rPr>
              <a:t>private</a:t>
            </a:r>
            <a:r>
              <a:rPr lang="en-US" sz="1200" b="0" dirty="0">
                <a:solidFill>
                  <a:srgbClr val="000000"/>
                </a:solidFill>
                <a:effectLst/>
                <a:latin typeface="Consolas"/>
              </a:rPr>
              <a:t> </a:t>
            </a:r>
            <a:r>
              <a:rPr lang="en-US" sz="1200" b="0" dirty="0">
                <a:solidFill>
                  <a:srgbClr val="0000FF"/>
                </a:solidFill>
                <a:effectLst/>
                <a:latin typeface="Consolas"/>
              </a:rPr>
              <a:t>async</a:t>
            </a:r>
            <a:r>
              <a:rPr lang="en-US" sz="1200" b="0" dirty="0">
                <a:solidFill>
                  <a:srgbClr val="000000"/>
                </a:solidFill>
                <a:effectLst/>
                <a:latin typeface="Consolas"/>
              </a:rPr>
              <a:t> </a:t>
            </a:r>
            <a:r>
              <a:rPr lang="en-US" sz="1200" b="0" dirty="0">
                <a:solidFill>
                  <a:srgbClr val="267F99"/>
                </a:solidFill>
                <a:effectLst/>
                <a:latin typeface="Consolas"/>
              </a:rPr>
              <a:t>Task</a:t>
            </a:r>
            <a:r>
              <a:rPr lang="en-US" sz="1200" b="0" dirty="0">
                <a:solidFill>
                  <a:srgbClr val="000000"/>
                </a:solidFill>
                <a:effectLst/>
                <a:latin typeface="Consolas"/>
              </a:rPr>
              <a:t> </a:t>
            </a:r>
            <a:r>
              <a:rPr lang="en-US" sz="1200" b="0" dirty="0" err="1">
                <a:solidFill>
                  <a:srgbClr val="795E26"/>
                </a:solidFill>
                <a:effectLst/>
                <a:latin typeface="Consolas"/>
              </a:rPr>
              <a:t>SendWhatsAppMessage</a:t>
            </a:r>
            <a:r>
              <a:rPr lang="en-US" sz="1200" b="0" dirty="0">
                <a:solidFill>
                  <a:srgbClr val="222222"/>
                </a:solidFill>
                <a:effectLst/>
                <a:latin typeface="Consolas"/>
              </a:rPr>
              <a:t>(</a:t>
            </a:r>
            <a:r>
              <a:rPr lang="en-US" sz="1200" b="0" dirty="0">
                <a:solidFill>
                  <a:srgbClr val="0000FF"/>
                </a:solidFill>
                <a:effectLst/>
                <a:latin typeface="Consolas"/>
              </a:rPr>
              <a:t>string</a:t>
            </a:r>
            <a:r>
              <a:rPr lang="en-US" sz="1200" b="0" dirty="0">
                <a:solidFill>
                  <a:srgbClr val="000000"/>
                </a:solidFill>
                <a:effectLst/>
                <a:latin typeface="Consolas"/>
              </a:rPr>
              <a:t> </a:t>
            </a:r>
            <a:r>
              <a:rPr lang="en-US" sz="1200" b="0" dirty="0" err="1">
                <a:solidFill>
                  <a:srgbClr val="001080"/>
                </a:solidFill>
                <a:effectLst/>
                <a:latin typeface="Consolas"/>
              </a:rPr>
              <a:t>numberToRespondTo</a:t>
            </a:r>
            <a:r>
              <a:rPr lang="en-US" sz="1200" b="0" dirty="0">
                <a:solidFill>
                  <a:srgbClr val="222222"/>
                </a:solidFill>
                <a:effectLst/>
                <a:latin typeface="Consolas"/>
              </a:rPr>
              <a:t>,</a:t>
            </a:r>
            <a:r>
              <a:rPr lang="en-US" sz="1200" b="0" dirty="0">
                <a:solidFill>
                  <a:srgbClr val="000000"/>
                </a:solidFill>
                <a:effectLst/>
                <a:latin typeface="Consolas"/>
              </a:rPr>
              <a:t> </a:t>
            </a:r>
            <a:r>
              <a:rPr lang="en-US" sz="1200" b="0" dirty="0">
                <a:solidFill>
                  <a:srgbClr val="0000FF"/>
                </a:solidFill>
                <a:effectLst/>
                <a:latin typeface="Consolas"/>
              </a:rPr>
              <a:t>string</a:t>
            </a:r>
            <a:r>
              <a:rPr lang="en-US" sz="1200" b="0" dirty="0">
                <a:solidFill>
                  <a:srgbClr val="000000"/>
                </a:solidFill>
                <a:effectLst/>
                <a:latin typeface="Consolas"/>
              </a:rPr>
              <a:t> </a:t>
            </a:r>
            <a:r>
              <a:rPr lang="en-US" sz="1200" b="0" dirty="0">
                <a:solidFill>
                  <a:srgbClr val="001080"/>
                </a:solidFill>
                <a:effectLst/>
                <a:latin typeface="Consolas"/>
              </a:rPr>
              <a:t>message</a:t>
            </a:r>
            <a:r>
              <a:rPr lang="en-US" sz="1200" b="0" dirty="0">
                <a:solidFill>
                  <a:srgbClr val="222222"/>
                </a:solidFill>
                <a:effectLst/>
                <a:latin typeface="Consolas"/>
              </a:rPr>
              <a:t>)</a:t>
            </a:r>
            <a:endParaRPr lang="en-US" sz="1200" b="0" dirty="0">
              <a:solidFill>
                <a:srgbClr val="000000"/>
              </a:solidFill>
              <a:effectLst/>
              <a:latin typeface="Consolas"/>
            </a:endParaRPr>
          </a:p>
          <a:p>
            <a:r>
              <a:rPr lang="en-US" sz="1200" b="0" dirty="0">
                <a:solidFill>
                  <a:srgbClr val="000000"/>
                </a:solidFill>
                <a:effectLst/>
                <a:latin typeface="Consolas"/>
              </a:rPr>
              <a:t>        </a:t>
            </a:r>
            <a:r>
              <a:rPr lang="en-US" sz="1200" b="0" dirty="0">
                <a:solidFill>
                  <a:srgbClr val="222222"/>
                </a:solidFill>
                <a:effectLst/>
                <a:latin typeface="Consolas"/>
              </a:rPr>
              <a:t>{</a:t>
            </a:r>
            <a:endParaRPr lang="en-US" sz="1200" b="0" dirty="0">
              <a:solidFill>
                <a:srgbClr val="000000"/>
              </a:solidFill>
              <a:effectLst/>
              <a:latin typeface="Consolas"/>
            </a:endParaRPr>
          </a:p>
          <a:p>
            <a:r>
              <a:rPr lang="en-US" sz="1200" b="0" dirty="0">
                <a:solidFill>
                  <a:srgbClr val="000000"/>
                </a:solidFill>
                <a:effectLst/>
                <a:latin typeface="Consolas"/>
              </a:rPr>
              <a:t>            </a:t>
            </a:r>
            <a:r>
              <a:rPr lang="en-US" sz="1200" b="0" dirty="0">
                <a:solidFill>
                  <a:srgbClr val="0000FF"/>
                </a:solidFill>
                <a:effectLst/>
                <a:latin typeface="Consolas"/>
              </a:rPr>
              <a:t>var</a:t>
            </a:r>
            <a:r>
              <a:rPr lang="en-US" sz="1200" b="0" dirty="0">
                <a:solidFill>
                  <a:srgbClr val="000000"/>
                </a:solidFill>
                <a:effectLst/>
                <a:latin typeface="Consolas"/>
              </a:rPr>
              <a:t> </a:t>
            </a:r>
            <a:r>
              <a:rPr lang="en-US" sz="1200" b="0" dirty="0" err="1">
                <a:solidFill>
                  <a:srgbClr val="001080"/>
                </a:solidFill>
                <a:effectLst/>
                <a:latin typeface="Consolas"/>
              </a:rPr>
              <a:t>recipientList</a:t>
            </a:r>
            <a:r>
              <a:rPr lang="en-US" sz="1200" b="0" dirty="0">
                <a:solidFill>
                  <a:srgbClr val="000000"/>
                </a:solidFill>
                <a:effectLst/>
                <a:latin typeface="Consolas"/>
              </a:rPr>
              <a:t> = </a:t>
            </a:r>
            <a:r>
              <a:rPr lang="en-US" sz="1200" b="0" dirty="0">
                <a:solidFill>
                  <a:srgbClr val="0000FF"/>
                </a:solidFill>
                <a:effectLst/>
                <a:latin typeface="Consolas"/>
              </a:rPr>
              <a:t>new</a:t>
            </a:r>
            <a:r>
              <a:rPr lang="en-US" sz="1200" b="0" dirty="0">
                <a:solidFill>
                  <a:srgbClr val="000000"/>
                </a:solidFill>
                <a:effectLst/>
                <a:latin typeface="Consolas"/>
              </a:rPr>
              <a:t> </a:t>
            </a:r>
            <a:r>
              <a:rPr lang="en-US" sz="1200" b="0" dirty="0">
                <a:solidFill>
                  <a:srgbClr val="267F99"/>
                </a:solidFill>
                <a:effectLst/>
                <a:latin typeface="Consolas"/>
              </a:rPr>
              <a:t>List</a:t>
            </a:r>
            <a:r>
              <a:rPr lang="en-US" sz="1200" b="0" dirty="0">
                <a:solidFill>
                  <a:srgbClr val="222222"/>
                </a:solidFill>
                <a:effectLst/>
                <a:latin typeface="Consolas"/>
              </a:rPr>
              <a:t>&lt;</a:t>
            </a:r>
            <a:r>
              <a:rPr lang="en-US" sz="1200" b="0" dirty="0">
                <a:solidFill>
                  <a:srgbClr val="0000FF"/>
                </a:solidFill>
                <a:effectLst/>
                <a:latin typeface="Consolas"/>
              </a:rPr>
              <a:t>string</a:t>
            </a:r>
            <a:r>
              <a:rPr lang="en-US" sz="1200" b="0" dirty="0">
                <a:solidFill>
                  <a:srgbClr val="222222"/>
                </a:solidFill>
                <a:effectLst/>
                <a:latin typeface="Consolas"/>
              </a:rPr>
              <a:t>&gt;</a:t>
            </a:r>
            <a:r>
              <a:rPr lang="en-US" sz="1200" b="0" dirty="0">
                <a:solidFill>
                  <a:srgbClr val="000000"/>
                </a:solidFill>
                <a:effectLst/>
                <a:latin typeface="Consolas"/>
              </a:rPr>
              <a:t> </a:t>
            </a:r>
            <a:r>
              <a:rPr lang="en-US" sz="1200" b="0" dirty="0">
                <a:solidFill>
                  <a:srgbClr val="222222"/>
                </a:solidFill>
                <a:effectLst/>
                <a:latin typeface="Consolas"/>
              </a:rPr>
              <a:t>{</a:t>
            </a:r>
            <a:r>
              <a:rPr lang="en-US" sz="1200" b="0" dirty="0">
                <a:solidFill>
                  <a:srgbClr val="000000"/>
                </a:solidFill>
                <a:effectLst/>
                <a:latin typeface="Consolas"/>
              </a:rPr>
              <a:t> </a:t>
            </a:r>
            <a:r>
              <a:rPr lang="en-US" sz="1200" b="0" dirty="0" err="1">
                <a:solidFill>
                  <a:srgbClr val="001080"/>
                </a:solidFill>
                <a:effectLst/>
                <a:latin typeface="Consolas"/>
              </a:rPr>
              <a:t>numberToRespondTo</a:t>
            </a:r>
            <a:r>
              <a:rPr lang="en-US" sz="1200" b="0" dirty="0">
                <a:solidFill>
                  <a:srgbClr val="000000"/>
                </a:solidFill>
                <a:effectLst/>
                <a:latin typeface="Consolas"/>
              </a:rPr>
              <a:t> </a:t>
            </a:r>
            <a:r>
              <a:rPr lang="en-US" sz="1200" b="0" dirty="0">
                <a:solidFill>
                  <a:srgbClr val="222222"/>
                </a:solidFill>
                <a:effectLst/>
                <a:latin typeface="Consolas"/>
              </a:rPr>
              <a:t>};</a:t>
            </a:r>
            <a:endParaRPr lang="en-US" sz="1200" b="0" dirty="0">
              <a:solidFill>
                <a:srgbClr val="000000"/>
              </a:solidFill>
              <a:effectLst/>
              <a:latin typeface="Consolas"/>
            </a:endParaRPr>
          </a:p>
          <a:p>
            <a:r>
              <a:rPr lang="en-US" sz="1200" b="0" dirty="0">
                <a:solidFill>
                  <a:srgbClr val="000000"/>
                </a:solidFill>
                <a:effectLst/>
                <a:latin typeface="Consolas"/>
              </a:rPr>
              <a:t>            </a:t>
            </a:r>
            <a:r>
              <a:rPr lang="en-US" sz="1200" b="0" dirty="0">
                <a:solidFill>
                  <a:srgbClr val="0000FF"/>
                </a:solidFill>
                <a:effectLst/>
                <a:latin typeface="Consolas"/>
              </a:rPr>
              <a:t>var</a:t>
            </a:r>
            <a:r>
              <a:rPr lang="en-US" sz="1200" b="0" dirty="0">
                <a:solidFill>
                  <a:srgbClr val="000000"/>
                </a:solidFill>
                <a:effectLst/>
                <a:latin typeface="Consolas"/>
              </a:rPr>
              <a:t> </a:t>
            </a:r>
            <a:r>
              <a:rPr lang="en-US" sz="1200" b="0" dirty="0" err="1">
                <a:solidFill>
                  <a:srgbClr val="001080"/>
                </a:solidFill>
                <a:effectLst/>
                <a:latin typeface="Consolas"/>
              </a:rPr>
              <a:t>textContent</a:t>
            </a:r>
            <a:r>
              <a:rPr lang="en-US" sz="1200" b="0" dirty="0">
                <a:solidFill>
                  <a:srgbClr val="000000"/>
                </a:solidFill>
                <a:effectLst/>
                <a:latin typeface="Consolas"/>
              </a:rPr>
              <a:t> = </a:t>
            </a:r>
            <a:r>
              <a:rPr lang="en-US" sz="1200" b="0" dirty="0">
                <a:solidFill>
                  <a:srgbClr val="0000FF"/>
                </a:solidFill>
                <a:effectLst/>
                <a:latin typeface="Consolas"/>
              </a:rPr>
              <a:t>new</a:t>
            </a:r>
            <a:r>
              <a:rPr lang="en-US" sz="1200" b="0" dirty="0">
                <a:solidFill>
                  <a:srgbClr val="000000"/>
                </a:solidFill>
                <a:effectLst/>
                <a:latin typeface="Consolas"/>
              </a:rPr>
              <a:t> </a:t>
            </a:r>
            <a:r>
              <a:rPr lang="en-US" sz="1200" b="0" dirty="0" err="1">
                <a:solidFill>
                  <a:srgbClr val="267F99"/>
                </a:solidFill>
                <a:effectLst/>
                <a:latin typeface="Consolas"/>
              </a:rPr>
              <a:t>TextNotificationContent</a:t>
            </a:r>
            <a:r>
              <a:rPr lang="en-US" sz="1200" b="0" dirty="0">
                <a:solidFill>
                  <a:srgbClr val="222222"/>
                </a:solidFill>
                <a:effectLst/>
                <a:latin typeface="Consolas"/>
              </a:rPr>
              <a:t>(</a:t>
            </a:r>
            <a:endParaRPr lang="en-US" sz="1200" b="0" dirty="0">
              <a:solidFill>
                <a:srgbClr val="000000"/>
              </a:solidFill>
              <a:effectLst/>
              <a:latin typeface="Consolas"/>
            </a:endParaRPr>
          </a:p>
          <a:p>
            <a:r>
              <a:rPr lang="en-US" sz="1200" b="0" dirty="0">
                <a:solidFill>
                  <a:srgbClr val="000000"/>
                </a:solidFill>
                <a:effectLst/>
                <a:latin typeface="Consolas"/>
              </a:rPr>
              <a:t>                </a:t>
            </a:r>
            <a:r>
              <a:rPr lang="en-US" sz="1200" b="0" dirty="0">
                <a:solidFill>
                  <a:srgbClr val="0000FF"/>
                </a:solidFill>
                <a:effectLst/>
                <a:latin typeface="Consolas"/>
              </a:rPr>
              <a:t>new</a:t>
            </a:r>
            <a:r>
              <a:rPr lang="en-US" sz="1200" b="0" dirty="0">
                <a:solidFill>
                  <a:srgbClr val="000000"/>
                </a:solidFill>
                <a:effectLst/>
                <a:latin typeface="Consolas"/>
              </a:rPr>
              <a:t> </a:t>
            </a:r>
            <a:r>
              <a:rPr lang="en-US" sz="1200" b="0" dirty="0" err="1">
                <a:solidFill>
                  <a:srgbClr val="267F99"/>
                </a:solidFill>
                <a:effectLst/>
                <a:latin typeface="Consolas"/>
              </a:rPr>
              <a:t>Guid</a:t>
            </a:r>
            <a:r>
              <a:rPr lang="en-US" sz="1200" b="0" dirty="0">
                <a:solidFill>
                  <a:srgbClr val="222222"/>
                </a:solidFill>
                <a:effectLst/>
                <a:latin typeface="Consolas"/>
              </a:rPr>
              <a:t>(</a:t>
            </a:r>
            <a:r>
              <a:rPr lang="en-US" sz="1200" b="0" dirty="0">
                <a:solidFill>
                  <a:srgbClr val="A31515"/>
                </a:solidFill>
                <a:effectLst/>
                <a:latin typeface="Consolas"/>
              </a:rPr>
              <a:t>[WhatsApp channel registration Id from the portal]),</a:t>
            </a:r>
            <a:endParaRPr lang="en-US" sz="1200" b="0" dirty="0">
              <a:solidFill>
                <a:srgbClr val="000000"/>
              </a:solidFill>
              <a:effectLst/>
              <a:latin typeface="Consolas"/>
            </a:endParaRPr>
          </a:p>
          <a:p>
            <a:r>
              <a:rPr lang="en-US" sz="1200" b="0" dirty="0">
                <a:solidFill>
                  <a:srgbClr val="000000"/>
                </a:solidFill>
                <a:effectLst/>
                <a:latin typeface="Consolas"/>
              </a:rPr>
              <a:t>                </a:t>
            </a:r>
            <a:r>
              <a:rPr lang="en-US" sz="1200" b="0" dirty="0">
                <a:solidFill>
                  <a:srgbClr val="0000FF"/>
                </a:solidFill>
                <a:effectLst/>
                <a:latin typeface="Consolas"/>
              </a:rPr>
              <a:t>new</a:t>
            </a:r>
            <a:r>
              <a:rPr lang="en-US" sz="1200" b="0" dirty="0">
                <a:solidFill>
                  <a:srgbClr val="000000"/>
                </a:solidFill>
                <a:effectLst/>
                <a:latin typeface="Consolas"/>
              </a:rPr>
              <a:t> </a:t>
            </a:r>
            <a:r>
              <a:rPr lang="en-US" sz="1200" b="0" dirty="0">
                <a:solidFill>
                  <a:srgbClr val="267F99"/>
                </a:solidFill>
                <a:effectLst/>
                <a:latin typeface="Consolas"/>
              </a:rPr>
              <a:t>List</a:t>
            </a:r>
            <a:r>
              <a:rPr lang="en-US" sz="1200" b="0" dirty="0">
                <a:solidFill>
                  <a:srgbClr val="222222"/>
                </a:solidFill>
                <a:effectLst/>
                <a:latin typeface="Consolas"/>
              </a:rPr>
              <a:t>&lt;</a:t>
            </a:r>
            <a:r>
              <a:rPr lang="en-US" sz="1200" b="0" dirty="0">
                <a:solidFill>
                  <a:srgbClr val="0000FF"/>
                </a:solidFill>
                <a:effectLst/>
                <a:latin typeface="Consolas"/>
              </a:rPr>
              <a:t>string</a:t>
            </a:r>
            <a:r>
              <a:rPr lang="en-US" sz="1200" b="0" dirty="0">
                <a:solidFill>
                  <a:srgbClr val="222222"/>
                </a:solidFill>
                <a:effectLst/>
                <a:latin typeface="Consolas"/>
              </a:rPr>
              <a:t>&gt;</a:t>
            </a:r>
            <a:r>
              <a:rPr lang="en-US" sz="1200" b="0" dirty="0">
                <a:solidFill>
                  <a:srgbClr val="000000"/>
                </a:solidFill>
                <a:effectLst/>
                <a:latin typeface="Consolas"/>
              </a:rPr>
              <a:t> </a:t>
            </a:r>
            <a:r>
              <a:rPr lang="en-US" sz="1200" b="0" dirty="0">
                <a:solidFill>
                  <a:srgbClr val="222222"/>
                </a:solidFill>
                <a:effectLst/>
                <a:latin typeface="Consolas"/>
              </a:rPr>
              <a:t>{</a:t>
            </a:r>
            <a:r>
              <a:rPr lang="en-US" sz="1200" b="0" dirty="0">
                <a:solidFill>
                  <a:srgbClr val="000000"/>
                </a:solidFill>
                <a:effectLst/>
                <a:latin typeface="Consolas"/>
              </a:rPr>
              <a:t> </a:t>
            </a:r>
            <a:r>
              <a:rPr lang="en-US" sz="1200" b="0" dirty="0" err="1">
                <a:solidFill>
                  <a:srgbClr val="001080"/>
                </a:solidFill>
                <a:effectLst/>
                <a:latin typeface="Consolas"/>
              </a:rPr>
              <a:t>numberToRespondTo</a:t>
            </a:r>
            <a:r>
              <a:rPr lang="en-US" sz="1200" b="0" dirty="0">
                <a:solidFill>
                  <a:srgbClr val="000000"/>
                </a:solidFill>
                <a:effectLst/>
                <a:latin typeface="Consolas"/>
              </a:rPr>
              <a:t> </a:t>
            </a:r>
            <a:r>
              <a:rPr lang="en-US" sz="1200" b="0" dirty="0">
                <a:solidFill>
                  <a:srgbClr val="222222"/>
                </a:solidFill>
                <a:effectLst/>
                <a:latin typeface="Consolas"/>
              </a:rPr>
              <a:t>},</a:t>
            </a:r>
            <a:endParaRPr lang="en-US" sz="1200" b="0" dirty="0">
              <a:solidFill>
                <a:srgbClr val="000000"/>
              </a:solidFill>
              <a:effectLst/>
              <a:latin typeface="Consolas"/>
            </a:endParaRPr>
          </a:p>
          <a:p>
            <a:r>
              <a:rPr lang="en-US" sz="1200" b="0" dirty="0">
                <a:solidFill>
                  <a:srgbClr val="000000"/>
                </a:solidFill>
                <a:effectLst/>
                <a:latin typeface="Consolas"/>
              </a:rPr>
              <a:t>                </a:t>
            </a:r>
            <a:r>
              <a:rPr lang="en-US" sz="1200" b="0" dirty="0">
                <a:solidFill>
                  <a:srgbClr val="001080"/>
                </a:solidFill>
                <a:effectLst/>
                <a:latin typeface="Consolas"/>
              </a:rPr>
              <a:t>message</a:t>
            </a:r>
            <a:r>
              <a:rPr lang="en-US" sz="1200" b="0" dirty="0">
                <a:solidFill>
                  <a:srgbClr val="222222"/>
                </a:solidFill>
                <a:effectLst/>
                <a:latin typeface="Consolas"/>
              </a:rPr>
              <a:t>);</a:t>
            </a:r>
            <a:endParaRPr lang="en-US" sz="1200" b="0" dirty="0">
              <a:solidFill>
                <a:srgbClr val="000000"/>
              </a:solidFill>
              <a:effectLst/>
              <a:latin typeface="Consolas"/>
            </a:endParaRPr>
          </a:p>
          <a:p>
            <a:r>
              <a:rPr lang="en-US" sz="1200" b="0" dirty="0">
                <a:solidFill>
                  <a:srgbClr val="000000"/>
                </a:solidFill>
                <a:effectLst/>
                <a:latin typeface="Consolas"/>
              </a:rPr>
              <a:t>            </a:t>
            </a:r>
            <a:r>
              <a:rPr lang="en-US" sz="1200" b="0" dirty="0">
                <a:solidFill>
                  <a:srgbClr val="0000FF"/>
                </a:solidFill>
                <a:effectLst/>
                <a:latin typeface="Consolas"/>
              </a:rPr>
              <a:t>await</a:t>
            </a:r>
            <a:r>
              <a:rPr lang="en-US" sz="1200" b="0" dirty="0">
                <a:solidFill>
                  <a:srgbClr val="000000"/>
                </a:solidFill>
                <a:effectLst/>
                <a:latin typeface="Consolas"/>
              </a:rPr>
              <a:t> </a:t>
            </a:r>
            <a:r>
              <a:rPr lang="en-US" sz="1200" b="0" dirty="0">
                <a:solidFill>
                  <a:srgbClr val="222222"/>
                </a:solidFill>
                <a:effectLst/>
                <a:latin typeface="Consolas"/>
              </a:rPr>
              <a:t>_</a:t>
            </a:r>
            <a:r>
              <a:rPr lang="en-US" sz="1200" b="0" dirty="0" err="1">
                <a:solidFill>
                  <a:srgbClr val="222222"/>
                </a:solidFill>
                <a:effectLst/>
                <a:latin typeface="Consolas"/>
              </a:rPr>
              <a:t>notificationMessagesClient</a:t>
            </a:r>
            <a:r>
              <a:rPr lang="en-US" sz="1200" b="0" dirty="0" err="1">
                <a:solidFill>
                  <a:srgbClr val="000000"/>
                </a:solidFill>
                <a:effectLst/>
                <a:latin typeface="Consolas"/>
              </a:rPr>
              <a:t>.</a:t>
            </a:r>
            <a:r>
              <a:rPr lang="en-US" sz="1200" b="0" dirty="0" err="1">
                <a:solidFill>
                  <a:srgbClr val="795E26"/>
                </a:solidFill>
                <a:effectLst/>
                <a:latin typeface="Consolas"/>
              </a:rPr>
              <a:t>SendAsync</a:t>
            </a:r>
            <a:r>
              <a:rPr lang="en-US" sz="1200" b="0" dirty="0">
                <a:solidFill>
                  <a:srgbClr val="222222"/>
                </a:solidFill>
                <a:effectLst/>
                <a:latin typeface="Consolas"/>
              </a:rPr>
              <a:t>(</a:t>
            </a:r>
            <a:r>
              <a:rPr lang="en-US" sz="1200" b="0" dirty="0" err="1">
                <a:solidFill>
                  <a:srgbClr val="001080"/>
                </a:solidFill>
                <a:effectLst/>
                <a:latin typeface="Consolas"/>
              </a:rPr>
              <a:t>textContent</a:t>
            </a:r>
            <a:r>
              <a:rPr lang="en-US" sz="1200" b="0" dirty="0">
                <a:solidFill>
                  <a:srgbClr val="222222"/>
                </a:solidFill>
                <a:effectLst/>
                <a:latin typeface="Consolas"/>
              </a:rPr>
              <a:t>);</a:t>
            </a:r>
            <a:endParaRPr lang="en-US" sz="1200" b="0" dirty="0">
              <a:solidFill>
                <a:srgbClr val="000000"/>
              </a:solidFill>
              <a:effectLst/>
              <a:latin typeface="Consolas"/>
            </a:endParaRPr>
          </a:p>
          <a:p>
            <a:r>
              <a:rPr lang="en-US" sz="1200" b="0" dirty="0">
                <a:solidFill>
                  <a:srgbClr val="000000"/>
                </a:solidFill>
                <a:effectLst/>
                <a:latin typeface="Consolas"/>
              </a:rPr>
              <a:t>        </a:t>
            </a:r>
            <a:r>
              <a:rPr lang="en-US" sz="1200" b="0" dirty="0">
                <a:solidFill>
                  <a:srgbClr val="222222"/>
                </a:solidFill>
                <a:effectLst/>
                <a:latin typeface="Consolas"/>
              </a:rPr>
              <a:t>}</a:t>
            </a:r>
          </a:p>
          <a:p>
            <a:endParaRPr lang="en-US" sz="1200" dirty="0">
              <a:solidFill>
                <a:srgbClr val="222222"/>
              </a:solidFill>
            </a:endParaRPr>
          </a:p>
          <a:p>
            <a:endParaRPr lang="en-US" sz="1200" b="0" dirty="0">
              <a:solidFill>
                <a:srgbClr val="222222"/>
              </a:solidFill>
              <a:effectLst/>
              <a:latin typeface="Consolas" panose="020B0609020204030204" pitchFamily="49" charset="0"/>
            </a:endParaRPr>
          </a:p>
          <a:p>
            <a:endParaRPr lang="en-US" sz="1200" dirty="0">
              <a:solidFill>
                <a:srgbClr val="222222"/>
              </a:solidFill>
            </a:endParaRPr>
          </a:p>
          <a:p>
            <a:r>
              <a:rPr lang="en-US" sz="1200" b="0" dirty="0">
                <a:solidFill>
                  <a:srgbClr val="000000"/>
                </a:solidFill>
                <a:effectLst/>
                <a:latin typeface="Consolas"/>
              </a:rPr>
              <a:t>        </a:t>
            </a:r>
            <a:r>
              <a:rPr lang="en-US" sz="1200" b="0" dirty="0">
                <a:solidFill>
                  <a:srgbClr val="0000FF"/>
                </a:solidFill>
                <a:effectLst/>
                <a:latin typeface="Consolas"/>
              </a:rPr>
              <a:t>private</a:t>
            </a:r>
            <a:r>
              <a:rPr lang="en-US" sz="1200" b="0" dirty="0">
                <a:solidFill>
                  <a:srgbClr val="000000"/>
                </a:solidFill>
                <a:effectLst/>
                <a:latin typeface="Consolas"/>
              </a:rPr>
              <a:t> </a:t>
            </a:r>
            <a:r>
              <a:rPr lang="en-US" sz="1200" b="0" dirty="0">
                <a:solidFill>
                  <a:srgbClr val="0000FF"/>
                </a:solidFill>
                <a:effectLst/>
                <a:latin typeface="Consolas"/>
              </a:rPr>
              <a:t>async</a:t>
            </a:r>
            <a:r>
              <a:rPr lang="en-US" sz="1200" b="0" dirty="0">
                <a:solidFill>
                  <a:srgbClr val="000000"/>
                </a:solidFill>
                <a:effectLst/>
                <a:latin typeface="Consolas"/>
              </a:rPr>
              <a:t> </a:t>
            </a:r>
            <a:r>
              <a:rPr lang="en-US" sz="1200" b="0" dirty="0">
                <a:solidFill>
                  <a:srgbClr val="267F99"/>
                </a:solidFill>
                <a:effectLst/>
                <a:latin typeface="Consolas"/>
              </a:rPr>
              <a:t>Task</a:t>
            </a:r>
            <a:r>
              <a:rPr lang="en-US" sz="1200" b="0" dirty="0">
                <a:solidFill>
                  <a:srgbClr val="222222"/>
                </a:solidFill>
                <a:effectLst/>
                <a:latin typeface="Consolas"/>
              </a:rPr>
              <a:t>&lt;</a:t>
            </a:r>
            <a:r>
              <a:rPr lang="en-US" sz="1200" b="0" dirty="0" err="1">
                <a:solidFill>
                  <a:srgbClr val="267F99"/>
                </a:solidFill>
                <a:effectLst/>
                <a:latin typeface="Consolas"/>
              </a:rPr>
              <a:t>IActionResult</a:t>
            </a:r>
            <a:r>
              <a:rPr lang="en-US" sz="1200" b="0" dirty="0">
                <a:solidFill>
                  <a:srgbClr val="222222"/>
                </a:solidFill>
                <a:effectLst/>
                <a:latin typeface="Consolas"/>
              </a:rPr>
              <a:t>&gt;</a:t>
            </a:r>
            <a:r>
              <a:rPr lang="en-US" sz="1200" b="0" dirty="0">
                <a:solidFill>
                  <a:srgbClr val="000000"/>
                </a:solidFill>
                <a:effectLst/>
                <a:latin typeface="Consolas"/>
              </a:rPr>
              <a:t> </a:t>
            </a:r>
            <a:r>
              <a:rPr lang="en-US" sz="1200" b="0" dirty="0" err="1">
                <a:solidFill>
                  <a:srgbClr val="795E26"/>
                </a:solidFill>
                <a:effectLst/>
                <a:latin typeface="Consolas"/>
              </a:rPr>
              <a:t>HandleGridEvents</a:t>
            </a:r>
            <a:r>
              <a:rPr lang="en-US" sz="1200" b="0" dirty="0">
                <a:solidFill>
                  <a:srgbClr val="222222"/>
                </a:solidFill>
                <a:effectLst/>
                <a:latin typeface="Consolas"/>
              </a:rPr>
              <a:t>(</a:t>
            </a:r>
            <a:r>
              <a:rPr lang="en-US" sz="1200" b="0" dirty="0">
                <a:solidFill>
                  <a:srgbClr val="0000FF"/>
                </a:solidFill>
                <a:effectLst/>
                <a:latin typeface="Consolas"/>
              </a:rPr>
              <a:t>string</a:t>
            </a:r>
            <a:r>
              <a:rPr lang="en-US" sz="1200" b="0" dirty="0">
                <a:solidFill>
                  <a:srgbClr val="000000"/>
                </a:solidFill>
                <a:effectLst/>
                <a:latin typeface="Consolas"/>
              </a:rPr>
              <a:t> </a:t>
            </a:r>
            <a:r>
              <a:rPr lang="en-US" sz="1200" b="0" dirty="0" err="1">
                <a:solidFill>
                  <a:srgbClr val="001080"/>
                </a:solidFill>
                <a:effectLst/>
                <a:latin typeface="Consolas"/>
              </a:rPr>
              <a:t>jsonContent</a:t>
            </a:r>
            <a:r>
              <a:rPr lang="en-US" sz="1200" b="0" dirty="0">
                <a:solidFill>
                  <a:srgbClr val="222222"/>
                </a:solidFill>
                <a:effectLst/>
                <a:latin typeface="Consolas"/>
              </a:rPr>
              <a:t>)</a:t>
            </a:r>
            <a:endParaRPr lang="en-US" sz="1200" b="0" dirty="0">
              <a:solidFill>
                <a:srgbClr val="000000"/>
              </a:solidFill>
              <a:effectLst/>
              <a:latin typeface="Consolas"/>
            </a:endParaRPr>
          </a:p>
          <a:p>
            <a:r>
              <a:rPr lang="en-US" sz="1200" b="0" dirty="0">
                <a:solidFill>
                  <a:srgbClr val="000000"/>
                </a:solidFill>
                <a:effectLst/>
                <a:latin typeface="Consolas"/>
              </a:rPr>
              <a:t>        </a:t>
            </a:r>
            <a:r>
              <a:rPr lang="en-US" sz="1200" b="0" dirty="0">
                <a:solidFill>
                  <a:srgbClr val="222222"/>
                </a:solidFill>
                <a:effectLst/>
                <a:latin typeface="Consolas"/>
              </a:rPr>
              <a:t>{</a:t>
            </a:r>
            <a:endParaRPr lang="en-US" sz="1200" b="0" dirty="0">
              <a:solidFill>
                <a:srgbClr val="000000"/>
              </a:solidFill>
              <a:effectLst/>
              <a:latin typeface="Consolas"/>
            </a:endParaRPr>
          </a:p>
          <a:p>
            <a:r>
              <a:rPr lang="en-US" sz="1200" b="0" dirty="0">
                <a:solidFill>
                  <a:srgbClr val="000000"/>
                </a:solidFill>
                <a:effectLst/>
                <a:latin typeface="Consolas"/>
              </a:rPr>
              <a:t>            </a:t>
            </a:r>
            <a:r>
              <a:rPr lang="en-US" sz="1200" b="0" dirty="0">
                <a:solidFill>
                  <a:srgbClr val="0000FF"/>
                </a:solidFill>
                <a:effectLst/>
                <a:latin typeface="Consolas"/>
              </a:rPr>
              <a:t>var</a:t>
            </a:r>
            <a:r>
              <a:rPr lang="en-US" sz="1200" b="0" dirty="0">
                <a:solidFill>
                  <a:srgbClr val="000000"/>
                </a:solidFill>
                <a:effectLst/>
                <a:latin typeface="Consolas"/>
              </a:rPr>
              <a:t> </a:t>
            </a:r>
            <a:r>
              <a:rPr lang="en-US" sz="1200" b="0" dirty="0" err="1">
                <a:solidFill>
                  <a:srgbClr val="001080"/>
                </a:solidFill>
                <a:effectLst/>
                <a:latin typeface="Consolas"/>
              </a:rPr>
              <a:t>eventGridEvents</a:t>
            </a:r>
            <a:r>
              <a:rPr lang="en-US" sz="1200" b="0" dirty="0">
                <a:solidFill>
                  <a:srgbClr val="000000"/>
                </a:solidFill>
                <a:effectLst/>
                <a:latin typeface="Consolas"/>
              </a:rPr>
              <a:t> = </a:t>
            </a:r>
            <a:endParaRPr lang="en-US" sz="1200" dirty="0">
              <a:solidFill>
                <a:srgbClr val="000000"/>
              </a:solidFill>
              <a:latin typeface="Consolas"/>
            </a:endParaRPr>
          </a:p>
          <a:p>
            <a:r>
              <a:rPr lang="en-US" sz="1200" dirty="0">
                <a:solidFill>
                  <a:srgbClr val="267F99"/>
                </a:solidFill>
                <a:latin typeface="Consolas"/>
              </a:rPr>
              <a:t>             </a:t>
            </a:r>
            <a:r>
              <a:rPr lang="en-US" sz="1200" b="0" dirty="0" err="1">
                <a:solidFill>
                  <a:srgbClr val="267F99"/>
                </a:solidFill>
                <a:effectLst/>
                <a:latin typeface="Consolas"/>
              </a:rPr>
              <a:t>JsonSerializer</a:t>
            </a:r>
            <a:r>
              <a:rPr lang="en-US" sz="1200" b="0" dirty="0" err="1">
                <a:solidFill>
                  <a:srgbClr val="000000"/>
                </a:solidFill>
                <a:effectLst/>
                <a:latin typeface="Consolas"/>
              </a:rPr>
              <a:t>.</a:t>
            </a:r>
            <a:r>
              <a:rPr lang="en-US" sz="1200" b="0" dirty="0" err="1">
                <a:solidFill>
                  <a:srgbClr val="795E26"/>
                </a:solidFill>
                <a:effectLst/>
                <a:latin typeface="Consolas"/>
              </a:rPr>
              <a:t>Deserialize</a:t>
            </a:r>
            <a:r>
              <a:rPr lang="en-US" sz="1200" b="0" dirty="0">
                <a:solidFill>
                  <a:srgbClr val="222222"/>
                </a:solidFill>
                <a:effectLst/>
                <a:latin typeface="Consolas"/>
              </a:rPr>
              <a:t>&lt;</a:t>
            </a:r>
            <a:r>
              <a:rPr lang="en-US" sz="1200" b="0" dirty="0" err="1">
                <a:solidFill>
                  <a:srgbClr val="267F99"/>
                </a:solidFill>
                <a:effectLst/>
                <a:latin typeface="Consolas"/>
              </a:rPr>
              <a:t>EventGridEvent</a:t>
            </a:r>
            <a:r>
              <a:rPr lang="en-US" sz="1200" b="0" dirty="0">
                <a:solidFill>
                  <a:srgbClr val="222222"/>
                </a:solidFill>
                <a:effectLst/>
                <a:latin typeface="Consolas"/>
              </a:rPr>
              <a:t>[]&gt;(</a:t>
            </a:r>
            <a:r>
              <a:rPr lang="en-US" sz="1200" b="0" dirty="0" err="1">
                <a:solidFill>
                  <a:srgbClr val="001080"/>
                </a:solidFill>
                <a:effectLst/>
                <a:latin typeface="Consolas"/>
              </a:rPr>
              <a:t>jsonContent</a:t>
            </a:r>
            <a:r>
              <a:rPr lang="en-US" sz="1200" b="0" dirty="0">
                <a:solidFill>
                  <a:srgbClr val="222222"/>
                </a:solidFill>
                <a:effectLst/>
                <a:latin typeface="Consolas"/>
              </a:rPr>
              <a:t>,</a:t>
            </a:r>
            <a:r>
              <a:rPr lang="en-US" sz="1200" b="0" dirty="0">
                <a:solidFill>
                  <a:srgbClr val="000000"/>
                </a:solidFill>
                <a:effectLst/>
                <a:latin typeface="Consolas"/>
              </a:rPr>
              <a:t> </a:t>
            </a:r>
            <a:r>
              <a:rPr lang="en-US" sz="1200" b="0" dirty="0">
                <a:solidFill>
                  <a:srgbClr val="222222"/>
                </a:solidFill>
                <a:effectLst/>
                <a:latin typeface="Consolas"/>
              </a:rPr>
              <a:t>_options);</a:t>
            </a:r>
            <a:endParaRPr lang="en-US" sz="1200" b="0" dirty="0">
              <a:solidFill>
                <a:srgbClr val="000000"/>
              </a:solidFill>
              <a:effectLst/>
              <a:latin typeface="Consolas"/>
            </a:endParaRPr>
          </a:p>
          <a:p>
            <a:r>
              <a:rPr lang="en-US" sz="1200" b="0" dirty="0">
                <a:solidFill>
                  <a:srgbClr val="000000"/>
                </a:solidFill>
                <a:effectLst/>
                <a:latin typeface="Consolas"/>
              </a:rPr>
              <a:t>            </a:t>
            </a:r>
            <a:r>
              <a:rPr lang="en-US" sz="1200" b="0" dirty="0">
                <a:solidFill>
                  <a:srgbClr val="AF00DB"/>
                </a:solidFill>
                <a:effectLst/>
                <a:latin typeface="Consolas"/>
              </a:rPr>
              <a:t>foreach</a:t>
            </a:r>
            <a:r>
              <a:rPr lang="en-US" sz="1200" b="0" dirty="0">
                <a:solidFill>
                  <a:srgbClr val="000000"/>
                </a:solidFill>
                <a:effectLst/>
                <a:latin typeface="Consolas"/>
              </a:rPr>
              <a:t> </a:t>
            </a:r>
            <a:r>
              <a:rPr lang="en-US" sz="1200" b="0" dirty="0">
                <a:solidFill>
                  <a:srgbClr val="222222"/>
                </a:solidFill>
                <a:effectLst/>
                <a:latin typeface="Consolas"/>
              </a:rPr>
              <a:t>(</a:t>
            </a:r>
            <a:r>
              <a:rPr lang="en-US" sz="1200" b="0" dirty="0">
                <a:solidFill>
                  <a:srgbClr val="0000FF"/>
                </a:solidFill>
                <a:effectLst/>
                <a:latin typeface="Consolas"/>
              </a:rPr>
              <a:t>var</a:t>
            </a:r>
            <a:r>
              <a:rPr lang="en-US" sz="1200" b="0" dirty="0">
                <a:solidFill>
                  <a:srgbClr val="000000"/>
                </a:solidFill>
                <a:effectLst/>
                <a:latin typeface="Consolas"/>
              </a:rPr>
              <a:t> </a:t>
            </a:r>
            <a:r>
              <a:rPr lang="en-US" sz="1200" b="0" dirty="0" err="1">
                <a:solidFill>
                  <a:srgbClr val="001080"/>
                </a:solidFill>
                <a:effectLst/>
                <a:latin typeface="Consolas"/>
              </a:rPr>
              <a:t>eventGridEvent</a:t>
            </a:r>
            <a:r>
              <a:rPr lang="en-US" sz="1200" b="0" dirty="0">
                <a:solidFill>
                  <a:srgbClr val="000000"/>
                </a:solidFill>
                <a:effectLst/>
                <a:latin typeface="Consolas"/>
              </a:rPr>
              <a:t> </a:t>
            </a:r>
            <a:r>
              <a:rPr lang="en-US" sz="1200" b="0" dirty="0">
                <a:solidFill>
                  <a:srgbClr val="AF00DB"/>
                </a:solidFill>
                <a:effectLst/>
                <a:latin typeface="Consolas"/>
              </a:rPr>
              <a:t>in</a:t>
            </a:r>
            <a:r>
              <a:rPr lang="en-US" sz="1200" b="0" dirty="0">
                <a:solidFill>
                  <a:srgbClr val="000000"/>
                </a:solidFill>
                <a:effectLst/>
                <a:latin typeface="Consolas"/>
              </a:rPr>
              <a:t> </a:t>
            </a:r>
            <a:r>
              <a:rPr lang="en-US" sz="1200" b="0" dirty="0" err="1">
                <a:solidFill>
                  <a:srgbClr val="001080"/>
                </a:solidFill>
                <a:effectLst/>
                <a:latin typeface="Consolas"/>
              </a:rPr>
              <a:t>eventGridEvents</a:t>
            </a:r>
            <a:r>
              <a:rPr lang="en-US" sz="1200" b="0" dirty="0">
                <a:solidFill>
                  <a:srgbClr val="222222"/>
                </a:solidFill>
                <a:effectLst/>
                <a:latin typeface="Consolas"/>
              </a:rPr>
              <a:t>)</a:t>
            </a:r>
            <a:endParaRPr lang="en-US" sz="1200" b="0" dirty="0">
              <a:solidFill>
                <a:srgbClr val="000000"/>
              </a:solidFill>
              <a:effectLst/>
              <a:latin typeface="Consolas"/>
            </a:endParaRPr>
          </a:p>
          <a:p>
            <a:r>
              <a:rPr lang="en-US" sz="1200" b="0" dirty="0">
                <a:solidFill>
                  <a:srgbClr val="000000"/>
                </a:solidFill>
                <a:effectLst/>
                <a:latin typeface="Consolas"/>
              </a:rPr>
              <a:t>            </a:t>
            </a:r>
            <a:r>
              <a:rPr lang="en-US" sz="1200" b="0" dirty="0">
                <a:solidFill>
                  <a:srgbClr val="222222"/>
                </a:solidFill>
                <a:effectLst/>
                <a:latin typeface="Consolas"/>
              </a:rPr>
              <a:t>{</a:t>
            </a:r>
            <a:endParaRPr lang="en-US" sz="1200" b="0" dirty="0">
              <a:solidFill>
                <a:srgbClr val="000000"/>
              </a:solidFill>
              <a:effectLst/>
              <a:latin typeface="Consolas"/>
            </a:endParaRPr>
          </a:p>
          <a:p>
            <a:r>
              <a:rPr lang="en-US" sz="1200" b="0" dirty="0">
                <a:solidFill>
                  <a:srgbClr val="000000"/>
                </a:solidFill>
                <a:effectLst/>
                <a:latin typeface="Consolas"/>
              </a:rPr>
              <a:t>                </a:t>
            </a:r>
            <a:r>
              <a:rPr lang="en-US" sz="1200" b="0" dirty="0">
                <a:solidFill>
                  <a:srgbClr val="AF00DB"/>
                </a:solidFill>
                <a:effectLst/>
                <a:latin typeface="Consolas"/>
              </a:rPr>
              <a:t>if</a:t>
            </a:r>
            <a:r>
              <a:rPr lang="en-US" sz="1200" b="0" dirty="0">
                <a:solidFill>
                  <a:srgbClr val="222222"/>
                </a:solidFill>
                <a:effectLst/>
                <a:latin typeface="Consolas"/>
              </a:rPr>
              <a:t>(</a:t>
            </a:r>
            <a:r>
              <a:rPr lang="en-US" sz="1200" b="0" dirty="0" err="1">
                <a:solidFill>
                  <a:srgbClr val="001080"/>
                </a:solidFill>
                <a:effectLst/>
                <a:latin typeface="Consolas"/>
              </a:rPr>
              <a:t>eventGridEvent</a:t>
            </a:r>
            <a:r>
              <a:rPr lang="en-US" sz="1200" b="0" dirty="0" err="1">
                <a:solidFill>
                  <a:srgbClr val="000000"/>
                </a:solidFill>
                <a:effectLst/>
                <a:latin typeface="Consolas"/>
              </a:rPr>
              <a:t>.</a:t>
            </a:r>
            <a:r>
              <a:rPr lang="en-US" sz="1200" b="0" dirty="0" err="1">
                <a:solidFill>
                  <a:srgbClr val="222222"/>
                </a:solidFill>
                <a:effectLst/>
                <a:latin typeface="Consolas"/>
              </a:rPr>
              <a:t>EventType</a:t>
            </a:r>
            <a:r>
              <a:rPr lang="en-US" sz="1200" b="0" dirty="0" err="1">
                <a:solidFill>
                  <a:srgbClr val="000000"/>
                </a:solidFill>
                <a:effectLst/>
                <a:latin typeface="Consolas"/>
              </a:rPr>
              <a:t>.</a:t>
            </a:r>
            <a:r>
              <a:rPr lang="en-US" sz="1200" b="0" dirty="0" err="1">
                <a:solidFill>
                  <a:srgbClr val="795E26"/>
                </a:solidFill>
                <a:effectLst/>
                <a:latin typeface="Consolas"/>
              </a:rPr>
              <a:t>ToLower</a:t>
            </a:r>
            <a:r>
              <a:rPr lang="en-US" sz="1200" b="0" dirty="0">
                <a:solidFill>
                  <a:srgbClr val="222222"/>
                </a:solidFill>
                <a:effectLst/>
                <a:latin typeface="Consolas"/>
              </a:rPr>
              <a:t>() == </a:t>
            </a:r>
          </a:p>
          <a:p>
            <a:r>
              <a:rPr lang="en-US" sz="1200" dirty="0">
                <a:solidFill>
                  <a:srgbClr val="222222"/>
                </a:solidFill>
                <a:latin typeface="Consolas"/>
              </a:rPr>
              <a:t>                </a:t>
            </a:r>
            <a:r>
              <a:rPr lang="en-US" sz="1200" b="0" dirty="0">
                <a:solidFill>
                  <a:srgbClr val="A31515"/>
                </a:solidFill>
                <a:effectLst/>
                <a:latin typeface="Consolas"/>
              </a:rPr>
              <a:t>"</a:t>
            </a:r>
            <a:r>
              <a:rPr lang="en-US" sz="1200" b="0" dirty="0" err="1">
                <a:solidFill>
                  <a:srgbClr val="A31515"/>
                </a:solidFill>
                <a:effectLst/>
                <a:latin typeface="Consolas"/>
              </a:rPr>
              <a:t>microsoft.communication.advancedmessagereceived</a:t>
            </a:r>
            <a:r>
              <a:rPr lang="en-US" sz="1200" b="0" dirty="0">
                <a:solidFill>
                  <a:srgbClr val="A31515"/>
                </a:solidFill>
                <a:effectLst/>
                <a:latin typeface="Consolas"/>
              </a:rPr>
              <a:t>"</a:t>
            </a:r>
            <a:r>
              <a:rPr lang="en-US" sz="1200" b="0" dirty="0">
                <a:solidFill>
                  <a:srgbClr val="222222"/>
                </a:solidFill>
                <a:effectLst/>
                <a:latin typeface="Consolas"/>
              </a:rPr>
              <a:t>:)</a:t>
            </a:r>
            <a:endParaRPr lang="en-US" sz="1200" b="0" dirty="0">
              <a:solidFill>
                <a:srgbClr val="000000"/>
              </a:solidFill>
              <a:effectLst/>
              <a:latin typeface="Consolas"/>
            </a:endParaRPr>
          </a:p>
          <a:p>
            <a:r>
              <a:rPr lang="en-US" sz="1200" b="0" dirty="0">
                <a:solidFill>
                  <a:srgbClr val="000000"/>
                </a:solidFill>
                <a:effectLst/>
                <a:latin typeface="Consolas"/>
              </a:rPr>
              <a:t>                </a:t>
            </a:r>
            <a:r>
              <a:rPr lang="en-US" sz="1200" b="0" dirty="0">
                <a:solidFill>
                  <a:srgbClr val="222222"/>
                </a:solidFill>
                <a:effectLst/>
                <a:latin typeface="Consolas"/>
              </a:rPr>
              <a:t>{</a:t>
            </a:r>
            <a:endParaRPr lang="en-US" sz="1200" b="0" dirty="0">
              <a:solidFill>
                <a:srgbClr val="000000"/>
              </a:solidFill>
              <a:effectLst/>
              <a:latin typeface="Consolas"/>
            </a:endParaRPr>
          </a:p>
          <a:p>
            <a:r>
              <a:rPr lang="en-US" sz="1200" b="0" dirty="0">
                <a:solidFill>
                  <a:srgbClr val="000000"/>
                </a:solidFill>
                <a:effectLst/>
                <a:latin typeface="Consolas"/>
              </a:rPr>
              <a:t>                </a:t>
            </a:r>
            <a:r>
              <a:rPr lang="en-US" sz="1200" b="0" dirty="0">
                <a:solidFill>
                  <a:srgbClr val="222222"/>
                </a:solidFill>
                <a:effectLst/>
                <a:latin typeface="Consolas"/>
              </a:rPr>
              <a:t>}</a:t>
            </a:r>
            <a:endParaRPr lang="en-US" sz="1200" b="0" dirty="0">
              <a:solidFill>
                <a:srgbClr val="000000"/>
              </a:solidFill>
              <a:effectLst/>
              <a:latin typeface="Consolas"/>
            </a:endParaRPr>
          </a:p>
          <a:p>
            <a:r>
              <a:rPr lang="en-US" sz="1200" b="0" dirty="0">
                <a:solidFill>
                  <a:srgbClr val="000000"/>
                </a:solidFill>
                <a:effectLst/>
                <a:latin typeface="Consolas"/>
              </a:rPr>
              <a:t>            </a:t>
            </a:r>
            <a:r>
              <a:rPr lang="en-US" sz="1200" b="0" dirty="0">
                <a:solidFill>
                  <a:srgbClr val="222222"/>
                </a:solidFill>
                <a:effectLst/>
                <a:latin typeface="Consolas"/>
              </a:rPr>
              <a:t>}</a:t>
            </a:r>
            <a:endParaRPr lang="en-US" sz="1200" b="0" dirty="0">
              <a:solidFill>
                <a:srgbClr val="000000"/>
              </a:solidFill>
              <a:effectLst/>
              <a:latin typeface="Consolas"/>
            </a:endParaRPr>
          </a:p>
          <a:p>
            <a:br>
              <a:rPr lang="en-US" sz="1200" b="0" dirty="0">
                <a:effectLst/>
                <a:latin typeface="Consolas" panose="020B0609020204030204" pitchFamily="49" charset="0"/>
              </a:rPr>
            </a:br>
            <a:r>
              <a:rPr lang="en-US" sz="1200" b="0" dirty="0">
                <a:solidFill>
                  <a:srgbClr val="000000"/>
                </a:solidFill>
                <a:effectLst/>
                <a:latin typeface="Consolas"/>
              </a:rPr>
              <a:t>          </a:t>
            </a:r>
            <a:r>
              <a:rPr lang="en-US" sz="1200" b="0" dirty="0">
                <a:solidFill>
                  <a:srgbClr val="222222"/>
                </a:solidFill>
                <a:effectLst/>
                <a:latin typeface="Consolas"/>
              </a:rPr>
              <a:t>}</a:t>
            </a:r>
            <a:endParaRPr lang="en-US" sz="1200" b="0" dirty="0">
              <a:solidFill>
                <a:srgbClr val="000000"/>
              </a:solidFill>
              <a:effectLst/>
              <a:latin typeface="Consolas"/>
            </a:endParaRPr>
          </a:p>
          <a:p>
            <a:endParaRPr lang="en-US" sz="1000" b="0" dirty="0">
              <a:solidFill>
                <a:srgbClr val="000000"/>
              </a:solidFill>
              <a:effectLst/>
              <a:latin typeface="Consolas" panose="020B0609020204030204" pitchFamily="49" charset="0"/>
            </a:endParaRPr>
          </a:p>
          <a:p>
            <a:endParaRPr lang="en-US" sz="1000" dirty="0">
              <a:solidFill>
                <a:srgbClr val="222222"/>
              </a:solidFill>
            </a:endParaRPr>
          </a:p>
          <a:p>
            <a:endParaRPr lang="en-US" sz="1000" b="0" dirty="0">
              <a:solidFill>
                <a:srgbClr val="222222"/>
              </a:solidFill>
              <a:effectLst/>
              <a:latin typeface="Consolas" panose="020B0609020204030204" pitchFamily="49" charset="0"/>
            </a:endParaRPr>
          </a:p>
          <a:p>
            <a:endParaRPr lang="en-US" sz="1000" dirty="0">
              <a:solidFill>
                <a:srgbClr val="222222"/>
              </a:solidFill>
            </a:endParaRPr>
          </a:p>
          <a:p>
            <a:endParaRPr lang="en-US" sz="1000" b="0" dirty="0">
              <a:solidFill>
                <a:srgbClr val="222222"/>
              </a:solidFill>
              <a:effectLst/>
              <a:latin typeface="Consolas" panose="020B0609020204030204" pitchFamily="49" charset="0"/>
            </a:endParaRPr>
          </a:p>
          <a:p>
            <a:endParaRPr lang="en-US" sz="1000" b="0" dirty="0">
              <a:solidFill>
                <a:srgbClr val="000000"/>
              </a:solidFill>
              <a:effectLst/>
              <a:latin typeface="Consolas" panose="020B0609020204030204" pitchFamily="49" charset="0"/>
            </a:endParaRPr>
          </a:p>
          <a:p>
            <a:endParaRPr lang="en-US" sz="1100" dirty="0"/>
          </a:p>
        </p:txBody>
      </p:sp>
      <p:sp>
        <p:nvSpPr>
          <p:cNvPr id="12" name="Text Placeholder 3">
            <a:extLst>
              <a:ext uri="{FF2B5EF4-FFF2-40B4-BE49-F238E27FC236}">
                <a16:creationId xmlns:a16="http://schemas.microsoft.com/office/drawing/2014/main" id="{2622BE3A-8A75-3DCC-BAB3-FF49D2F2F842}"/>
              </a:ext>
            </a:extLst>
          </p:cNvPr>
          <p:cNvSpPr>
            <a:spLocks noGrp="1"/>
          </p:cNvSpPr>
          <p:nvPr>
            <p:ph type="body" sz="quarter" idx="13"/>
          </p:nvPr>
        </p:nvSpPr>
        <p:spPr>
          <a:xfrm>
            <a:off x="5206682" y="1"/>
            <a:ext cx="6980237" cy="533400"/>
          </a:xfrm>
          <a:gradFill>
            <a:gsLst>
              <a:gs pos="0">
                <a:srgbClr val="0A111B"/>
              </a:gs>
              <a:gs pos="99000">
                <a:srgbClr val="000000"/>
              </a:gs>
              <a:gs pos="99000">
                <a:srgbClr val="7C50DB"/>
              </a:gs>
            </a:gsLst>
          </a:gradFill>
        </p:spPr>
        <p:txBody>
          <a:bodyPr/>
          <a:lstStyle/>
          <a:p>
            <a:r>
              <a:rPr lang="en-US" dirty="0"/>
              <a:t>Code snippets from </a:t>
            </a:r>
            <a:r>
              <a:rPr lang="en-US" dirty="0" err="1"/>
              <a:t>Program.cs</a:t>
            </a:r>
            <a:endParaRPr lang="en-US" dirty="0"/>
          </a:p>
        </p:txBody>
      </p:sp>
      <p:sp>
        <p:nvSpPr>
          <p:cNvPr id="14" name="Text Placeholder 3">
            <a:extLst>
              <a:ext uri="{FF2B5EF4-FFF2-40B4-BE49-F238E27FC236}">
                <a16:creationId xmlns:a16="http://schemas.microsoft.com/office/drawing/2014/main" id="{7C946ED9-F5A3-AAB4-FA5C-919C492C7E39}"/>
              </a:ext>
            </a:extLst>
          </p:cNvPr>
          <p:cNvSpPr txBox="1">
            <a:spLocks/>
          </p:cNvSpPr>
          <p:nvPr/>
        </p:nvSpPr>
        <p:spPr>
          <a:xfrm>
            <a:off x="588263" y="522901"/>
            <a:ext cx="9113101" cy="393972"/>
          </a:xfrm>
          <a:prstGeom prst="rect">
            <a:avLst/>
          </a:prstGeom>
        </p:spPr>
        <p:txBody>
          <a:bodyPr lIns="0" tIns="0" rIns="0" bIns="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nSpc>
                <a:spcPct val="85784"/>
              </a:lnSpc>
              <a:buNone/>
            </a:pPr>
            <a:r>
              <a:rPr lang="en-US" sz="3200" dirty="0">
                <a:gradFill>
                  <a:gsLst>
                    <a:gs pos="0">
                      <a:srgbClr val="4AC5B1"/>
                    </a:gs>
                    <a:gs pos="33000">
                      <a:srgbClr val="3CCBF4"/>
                    </a:gs>
                    <a:gs pos="100000">
                      <a:srgbClr val="0178D4"/>
                    </a:gs>
                  </a:gsLst>
                  <a:lin ang="0" scaled="0"/>
                </a:gradFill>
                <a:latin typeface="Segoe UI Semibold" panose="020B0702040204020203" pitchFamily="34" charset="0"/>
                <a:cs typeface="Segoe UI Semibold" panose="020B0702040204020203" pitchFamily="34" charset="0"/>
              </a:rPr>
              <a:t>Five easy steps</a:t>
            </a:r>
          </a:p>
        </p:txBody>
      </p:sp>
    </p:spTree>
    <p:extLst>
      <p:ext uri="{BB962C8B-B14F-4D97-AF65-F5344CB8AC3E}">
        <p14:creationId xmlns:p14="http://schemas.microsoft.com/office/powerpoint/2010/main" val="39314619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D8817-4735-078B-2FE5-4587C80921AF}"/>
              </a:ext>
            </a:extLst>
          </p:cNvPr>
          <p:cNvSpPr>
            <a:spLocks noGrp="1"/>
          </p:cNvSpPr>
          <p:nvPr>
            <p:ph type="title"/>
          </p:nvPr>
        </p:nvSpPr>
        <p:spPr/>
        <p:txBody>
          <a:bodyPr/>
          <a:lstStyle/>
          <a:p>
            <a:r>
              <a:rPr lang="en-US" dirty="0"/>
              <a:t>  </a:t>
            </a:r>
            <a:r>
              <a:rPr lang="en-US" spc="0" dirty="0">
                <a:ln>
                  <a:noFill/>
                </a:ln>
                <a:gradFill>
                  <a:gsLst>
                    <a:gs pos="0">
                      <a:srgbClr val="4AC5B1"/>
                    </a:gs>
                    <a:gs pos="33000">
                      <a:srgbClr val="3CCBF4"/>
                    </a:gs>
                    <a:gs pos="100000">
                      <a:srgbClr val="0178D4"/>
                    </a:gs>
                  </a:gsLst>
                  <a:lin ang="0" scaled="0"/>
                </a:gradFill>
                <a:latin typeface="Segoe UI Semibold" panose="020B0702040204020203" pitchFamily="34" charset="0"/>
                <a:cs typeface="Segoe UI Semibold" panose="020B0702040204020203" pitchFamily="34" charset="0"/>
              </a:rPr>
              <a:t>Pricing for WhatsApp messaging through Azure</a:t>
            </a:r>
          </a:p>
        </p:txBody>
      </p:sp>
      <p:sp>
        <p:nvSpPr>
          <p:cNvPr id="3" name="Text Placeholder 2">
            <a:extLst>
              <a:ext uri="{FF2B5EF4-FFF2-40B4-BE49-F238E27FC236}">
                <a16:creationId xmlns:a16="http://schemas.microsoft.com/office/drawing/2014/main" id="{31C0C21E-FA07-B9BA-9C8D-876C5DD40221}"/>
              </a:ext>
            </a:extLst>
          </p:cNvPr>
          <p:cNvSpPr>
            <a:spLocks noGrp="1"/>
          </p:cNvSpPr>
          <p:nvPr>
            <p:ph type="body" sz="quarter" idx="10"/>
          </p:nvPr>
        </p:nvSpPr>
        <p:spPr>
          <a:xfrm>
            <a:off x="586390" y="1434370"/>
            <a:ext cx="11018520" cy="3127010"/>
          </a:xfrm>
        </p:spPr>
        <p:txBody>
          <a:bodyPr/>
          <a:lstStyle/>
          <a:p>
            <a:r>
              <a:rPr lang="en-US" sz="2400" dirty="0"/>
              <a:t>-  WhatsApp provides 1000 free conversations per month for conversations started by a customer.</a:t>
            </a:r>
          </a:p>
          <a:p>
            <a:pPr marL="342900" indent="-342900">
              <a:buFontTx/>
              <a:buChar char="-"/>
            </a:pPr>
            <a:r>
              <a:rPr lang="en-US" sz="2400" dirty="0"/>
              <a:t>Azure Communication Services costs $0.005/message per inbound and outbound message. You can apply your free Azure credits towards this.</a:t>
            </a:r>
          </a:p>
          <a:p>
            <a:pPr marL="342900" indent="-342900">
              <a:buFontTx/>
              <a:buChar char="-"/>
            </a:pPr>
            <a:endParaRPr lang="en-US" sz="2400" dirty="0"/>
          </a:p>
          <a:p>
            <a:pPr marL="342900" indent="-342900">
              <a:buFontTx/>
              <a:buChar char="-"/>
            </a:pPr>
            <a:endParaRPr lang="en-US" sz="2400" dirty="0"/>
          </a:p>
          <a:p>
            <a:pPr marL="342900" indent="-342900">
              <a:buFontTx/>
              <a:buChar char="-"/>
            </a:pPr>
            <a:r>
              <a:rPr lang="en-US" sz="2400" dirty="0"/>
              <a:t>More details here - </a:t>
            </a:r>
            <a:r>
              <a:rPr lang="en-US" sz="1600" dirty="0">
                <a:hlinkClick r:id="rId2"/>
              </a:rPr>
              <a:t>Advanced Messaging pricing in Azure Communication Services - An Azure Communication Services concept document | Microsoft Learn</a:t>
            </a:r>
            <a:endParaRPr lang="en-US" sz="2400" dirty="0"/>
          </a:p>
        </p:txBody>
      </p:sp>
    </p:spTree>
    <p:extLst>
      <p:ext uri="{BB962C8B-B14F-4D97-AF65-F5344CB8AC3E}">
        <p14:creationId xmlns:p14="http://schemas.microsoft.com/office/powerpoint/2010/main" val="338561382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B749-9589-1092-D351-5EC09475B8CC}"/>
              </a:ext>
            </a:extLst>
          </p:cNvPr>
          <p:cNvSpPr>
            <a:spLocks noGrp="1"/>
          </p:cNvSpPr>
          <p:nvPr>
            <p:ph type="title"/>
          </p:nvPr>
        </p:nvSpPr>
        <p:spPr>
          <a:xfrm>
            <a:off x="588262" y="585216"/>
            <a:ext cx="10246190" cy="3508653"/>
          </a:xfrm>
        </p:spPr>
        <p:txBody>
          <a:bodyPr/>
          <a:lstStyle/>
          <a:p>
            <a:br>
              <a:rPr lang="en-US" dirty="0">
                <a:cs typeface="Segoe UI Semibold"/>
              </a:rPr>
            </a:br>
            <a:br>
              <a:rPr lang="en-US" dirty="0">
                <a:cs typeface="Segoe UI Semibold"/>
              </a:rPr>
            </a:br>
            <a:r>
              <a:rPr lang="en-US" sz="3600" spc="0" dirty="0">
                <a:ln>
                  <a:noFill/>
                </a:ln>
                <a:gradFill>
                  <a:gsLst>
                    <a:gs pos="0">
                      <a:srgbClr val="4AC5B1"/>
                    </a:gs>
                    <a:gs pos="33000">
                      <a:srgbClr val="3CCBF4"/>
                    </a:gs>
                    <a:gs pos="100000">
                      <a:srgbClr val="0178D4"/>
                    </a:gs>
                  </a:gsLst>
                  <a:lin ang="0" scaled="0"/>
                </a:gradFill>
                <a:latin typeface="Segoe UI Semibold" panose="020B0702040204020203" pitchFamily="34" charset="0"/>
                <a:cs typeface="Segoe UI Semibold" panose="020B0702040204020203" pitchFamily="34" charset="0"/>
              </a:rPr>
              <a:t>Demo</a:t>
            </a:r>
            <a:r>
              <a:rPr lang="en-US" sz="4400" dirty="0">
                <a:cs typeface="Segoe UI Semibold"/>
              </a:rPr>
              <a:t> – </a:t>
            </a:r>
            <a:r>
              <a:rPr lang="en-US" sz="4000" dirty="0">
                <a:cs typeface="Segoe UI Semibold"/>
              </a:rPr>
              <a:t>PSTN channel for a RAG app</a:t>
            </a:r>
            <a:br>
              <a:rPr lang="en-US" dirty="0">
                <a:cs typeface="Segoe UI Semibold"/>
              </a:rPr>
            </a:br>
            <a:br>
              <a:rPr lang="en-US" dirty="0"/>
            </a:br>
            <a:br>
              <a:rPr lang="en-US" dirty="0"/>
            </a:br>
            <a:br>
              <a:rPr lang="en-US" dirty="0"/>
            </a:br>
            <a:r>
              <a:rPr lang="en-US" sz="3600" spc="0" dirty="0">
                <a:ln>
                  <a:noFill/>
                </a:ln>
                <a:gradFill>
                  <a:gsLst>
                    <a:gs pos="0">
                      <a:srgbClr val="4AC5B1"/>
                    </a:gs>
                    <a:gs pos="33000">
                      <a:srgbClr val="3CCBF4"/>
                    </a:gs>
                    <a:gs pos="100000">
                      <a:srgbClr val="0178D4"/>
                    </a:gs>
                  </a:gsLst>
                  <a:lin ang="0" scaled="0"/>
                </a:gradFill>
                <a:latin typeface="Segoe UI Semibold" panose="020B0702040204020203" pitchFamily="34" charset="0"/>
                <a:cs typeface="Segoe UI Semibold" panose="020B0702040204020203" pitchFamily="34" charset="0"/>
              </a:rPr>
              <a:t>Code Repo </a:t>
            </a:r>
            <a:r>
              <a:rPr lang="en-US" sz="4400" dirty="0">
                <a:cs typeface="Segoe UI Semibold"/>
              </a:rPr>
              <a:t>– </a:t>
            </a:r>
            <a:r>
              <a:rPr lang="en-US" sz="4000" dirty="0">
                <a:cs typeface="Segoe UI Semibold"/>
              </a:rPr>
              <a:t>aka.ms/cakeShopSample</a:t>
            </a:r>
            <a:br>
              <a:rPr lang="en-US" dirty="0"/>
            </a:br>
            <a:br>
              <a:rPr lang="en-US" dirty="0"/>
            </a:br>
            <a:endParaRPr lang="en-US" dirty="0"/>
          </a:p>
        </p:txBody>
      </p:sp>
    </p:spTree>
    <p:extLst>
      <p:ext uri="{BB962C8B-B14F-4D97-AF65-F5344CB8AC3E}">
        <p14:creationId xmlns:p14="http://schemas.microsoft.com/office/powerpoint/2010/main" val="162398857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A111B"/>
        </a:solidFill>
        <a:effectLst/>
      </p:bgPr>
    </p:bg>
    <p:spTree>
      <p:nvGrpSpPr>
        <p:cNvPr id="1" name="">
          <a:extLst>
            <a:ext uri="{FF2B5EF4-FFF2-40B4-BE49-F238E27FC236}">
              <a16:creationId xmlns:a16="http://schemas.microsoft.com/office/drawing/2014/main" id="{80AC0742-290A-0871-CC15-A7D458100848}"/>
            </a:ext>
          </a:extLst>
        </p:cNvPr>
        <p:cNvGrpSpPr/>
        <p:nvPr/>
      </p:nvGrpSpPr>
      <p:grpSpPr>
        <a:xfrm>
          <a:off x="0" y="0"/>
          <a:ext cx="0" cy="0"/>
          <a:chOff x="0" y="0"/>
          <a:chExt cx="0" cy="0"/>
        </a:xfrm>
      </p:grpSpPr>
      <p:grpSp>
        <p:nvGrpSpPr>
          <p:cNvPr id="106" name="Group 105">
            <a:extLst>
              <a:ext uri="{FF2B5EF4-FFF2-40B4-BE49-F238E27FC236}">
                <a16:creationId xmlns:a16="http://schemas.microsoft.com/office/drawing/2014/main" id="{0F7D7EDA-F8CC-DAA8-5E67-0CF3AAD38F01}"/>
              </a:ext>
            </a:extLst>
          </p:cNvPr>
          <p:cNvGrpSpPr/>
          <p:nvPr/>
        </p:nvGrpSpPr>
        <p:grpSpPr>
          <a:xfrm>
            <a:off x="548497" y="1680691"/>
            <a:ext cx="11815137" cy="3496619"/>
            <a:chOff x="548497" y="1577536"/>
            <a:chExt cx="11815137" cy="3496619"/>
          </a:xfrm>
        </p:grpSpPr>
        <p:sp>
          <p:nvSpPr>
            <p:cNvPr id="49" name="Rounded Rectangle 26">
              <a:extLst>
                <a:ext uri="{FF2B5EF4-FFF2-40B4-BE49-F238E27FC236}">
                  <a16:creationId xmlns:a16="http://schemas.microsoft.com/office/drawing/2014/main" id="{04DE592A-E76D-B43E-7596-988E585B4E5A}"/>
                </a:ext>
              </a:extLst>
            </p:cNvPr>
            <p:cNvSpPr/>
            <p:nvPr/>
          </p:nvSpPr>
          <p:spPr bwMode="auto">
            <a:xfrm>
              <a:off x="4409803" y="3658949"/>
              <a:ext cx="4710457" cy="1415206"/>
            </a:xfrm>
            <a:prstGeom prst="roundRect">
              <a:avLst>
                <a:gd name="adj" fmla="val 2563"/>
              </a:avLst>
            </a:prstGeom>
            <a:solidFill>
              <a:schemeClr val="bg2">
                <a:alpha val="57000"/>
              </a:schemeClr>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3078CD"/>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37" name="Group 36">
              <a:extLst>
                <a:ext uri="{FF2B5EF4-FFF2-40B4-BE49-F238E27FC236}">
                  <a16:creationId xmlns:a16="http://schemas.microsoft.com/office/drawing/2014/main" id="{82AF750A-16E1-5291-0D35-7CD53CD37354}"/>
                </a:ext>
              </a:extLst>
            </p:cNvPr>
            <p:cNvGrpSpPr/>
            <p:nvPr/>
          </p:nvGrpSpPr>
          <p:grpSpPr>
            <a:xfrm>
              <a:off x="551282" y="1774630"/>
              <a:ext cx="981676" cy="711606"/>
              <a:chOff x="1089901" y="2999660"/>
              <a:chExt cx="981676" cy="711606"/>
            </a:xfrm>
          </p:grpSpPr>
          <p:sp>
            <p:nvSpPr>
              <p:cNvPr id="38" name="TextBox 7">
                <a:extLst>
                  <a:ext uri="{FF2B5EF4-FFF2-40B4-BE49-F238E27FC236}">
                    <a16:creationId xmlns:a16="http://schemas.microsoft.com/office/drawing/2014/main" id="{F286163A-584D-8EB2-DC78-D254FDD1A488}"/>
                  </a:ext>
                </a:extLst>
              </p:cNvPr>
              <p:cNvSpPr txBox="1"/>
              <p:nvPr/>
            </p:nvSpPr>
            <p:spPr>
              <a:xfrm>
                <a:off x="1089901" y="3434267"/>
                <a:ext cx="981676"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95000"/>
                      </a:schemeClr>
                    </a:solidFill>
                    <a:effectLst/>
                    <a:uLnTx/>
                    <a:uFillTx/>
                    <a:latin typeface="Segoe UI Semibold" panose="020B0502040204020203" pitchFamily="34" charset="0"/>
                    <a:ea typeface="+mn-ea"/>
                    <a:cs typeface="Segoe UI Semibold" panose="020B0502040204020203" pitchFamily="34" charset="0"/>
                  </a:rPr>
                  <a:t>User</a:t>
                </a:r>
              </a:p>
            </p:txBody>
          </p:sp>
          <p:grpSp>
            <p:nvGrpSpPr>
              <p:cNvPr id="40" name="Group 39">
                <a:extLst>
                  <a:ext uri="{FF2B5EF4-FFF2-40B4-BE49-F238E27FC236}">
                    <a16:creationId xmlns:a16="http://schemas.microsoft.com/office/drawing/2014/main" id="{DC48A8E6-D778-4EF5-4D36-C476076588A1}"/>
                  </a:ext>
                </a:extLst>
              </p:cNvPr>
              <p:cNvGrpSpPr/>
              <p:nvPr/>
            </p:nvGrpSpPr>
            <p:grpSpPr>
              <a:xfrm>
                <a:off x="1336505" y="2999660"/>
                <a:ext cx="488088" cy="430641"/>
                <a:chOff x="1976577" y="5161108"/>
                <a:chExt cx="488088" cy="430641"/>
              </a:xfrm>
            </p:grpSpPr>
            <p:sp>
              <p:nvSpPr>
                <p:cNvPr id="47" name="Freeform 46">
                  <a:extLst>
                    <a:ext uri="{FF2B5EF4-FFF2-40B4-BE49-F238E27FC236}">
                      <a16:creationId xmlns:a16="http://schemas.microsoft.com/office/drawing/2014/main" id="{940841B3-79B6-777F-EBB4-9D3A931EC026}"/>
                    </a:ext>
                  </a:extLst>
                </p:cNvPr>
                <p:cNvSpPr/>
                <p:nvPr/>
              </p:nvSpPr>
              <p:spPr>
                <a:xfrm>
                  <a:off x="1976577" y="5161108"/>
                  <a:ext cx="452299" cy="320679"/>
                </a:xfrm>
                <a:custGeom>
                  <a:avLst/>
                  <a:gdLst>
                    <a:gd name="connsiteX0" fmla="*/ 436029 w 452299"/>
                    <a:gd name="connsiteY0" fmla="*/ 0 h 320679"/>
                    <a:gd name="connsiteX1" fmla="*/ 16270 w 452299"/>
                    <a:gd name="connsiteY1" fmla="*/ 0 h 320679"/>
                    <a:gd name="connsiteX2" fmla="*/ 0 w 452299"/>
                    <a:gd name="connsiteY2" fmla="*/ 16210 h 320679"/>
                    <a:gd name="connsiteX3" fmla="*/ 0 w 452299"/>
                    <a:gd name="connsiteY3" fmla="*/ 304470 h 320679"/>
                    <a:gd name="connsiteX4" fmla="*/ 16270 w 452299"/>
                    <a:gd name="connsiteY4" fmla="*/ 320680 h 320679"/>
                    <a:gd name="connsiteX5" fmla="*/ 436029 w 452299"/>
                    <a:gd name="connsiteY5" fmla="*/ 320680 h 320679"/>
                    <a:gd name="connsiteX6" fmla="*/ 452299 w 452299"/>
                    <a:gd name="connsiteY6" fmla="*/ 304470 h 320679"/>
                    <a:gd name="connsiteX7" fmla="*/ 452299 w 452299"/>
                    <a:gd name="connsiteY7" fmla="*/ 16210 h 320679"/>
                    <a:gd name="connsiteX8" fmla="*/ 436029 w 452299"/>
                    <a:gd name="connsiteY8" fmla="*/ 0 h 320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2299" h="320679">
                      <a:moveTo>
                        <a:pt x="436029" y="0"/>
                      </a:moveTo>
                      <a:lnTo>
                        <a:pt x="16270" y="0"/>
                      </a:lnTo>
                      <a:cubicBezTo>
                        <a:pt x="7284" y="0"/>
                        <a:pt x="0" y="7257"/>
                        <a:pt x="0" y="16210"/>
                      </a:cubicBezTo>
                      <a:lnTo>
                        <a:pt x="0" y="304470"/>
                      </a:lnTo>
                      <a:cubicBezTo>
                        <a:pt x="0" y="313423"/>
                        <a:pt x="7284" y="320680"/>
                        <a:pt x="16270" y="320680"/>
                      </a:cubicBezTo>
                      <a:lnTo>
                        <a:pt x="436029" y="320680"/>
                      </a:lnTo>
                      <a:cubicBezTo>
                        <a:pt x="445015" y="320680"/>
                        <a:pt x="452299" y="313423"/>
                        <a:pt x="452299" y="304470"/>
                      </a:cubicBezTo>
                      <a:lnTo>
                        <a:pt x="452299" y="16210"/>
                      </a:lnTo>
                      <a:cubicBezTo>
                        <a:pt x="452299" y="7257"/>
                        <a:pt x="445015" y="0"/>
                        <a:pt x="436029" y="0"/>
                      </a:cubicBezTo>
                      <a:close/>
                    </a:path>
                  </a:pathLst>
                </a:custGeom>
                <a:solidFill>
                  <a:srgbClr val="0078D4"/>
                </a:solidFill>
                <a:ln w="609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56">
                  <a:extLst>
                    <a:ext uri="{FF2B5EF4-FFF2-40B4-BE49-F238E27FC236}">
                      <a16:creationId xmlns:a16="http://schemas.microsoft.com/office/drawing/2014/main" id="{B1FAC130-B3C3-FB91-D205-B9C7CC05ECD8}"/>
                    </a:ext>
                  </a:extLst>
                </p:cNvPr>
                <p:cNvSpPr/>
                <p:nvPr/>
              </p:nvSpPr>
              <p:spPr>
                <a:xfrm>
                  <a:off x="2002881" y="5183533"/>
                  <a:ext cx="399693" cy="272861"/>
                </a:xfrm>
                <a:custGeom>
                  <a:avLst/>
                  <a:gdLst>
                    <a:gd name="connsiteX0" fmla="*/ 391559 w 399693"/>
                    <a:gd name="connsiteY0" fmla="*/ 0 h 272861"/>
                    <a:gd name="connsiteX1" fmla="*/ 8135 w 399693"/>
                    <a:gd name="connsiteY1" fmla="*/ 0 h 272861"/>
                    <a:gd name="connsiteX2" fmla="*/ 0 w 399693"/>
                    <a:gd name="connsiteY2" fmla="*/ 8105 h 272861"/>
                    <a:gd name="connsiteX3" fmla="*/ 0 w 399693"/>
                    <a:gd name="connsiteY3" fmla="*/ 264757 h 272861"/>
                    <a:gd name="connsiteX4" fmla="*/ 8135 w 399693"/>
                    <a:gd name="connsiteY4" fmla="*/ 272862 h 272861"/>
                    <a:gd name="connsiteX5" fmla="*/ 391559 w 399693"/>
                    <a:gd name="connsiteY5" fmla="*/ 272862 h 272861"/>
                    <a:gd name="connsiteX6" fmla="*/ 399694 w 399693"/>
                    <a:gd name="connsiteY6" fmla="*/ 264757 h 272861"/>
                    <a:gd name="connsiteX7" fmla="*/ 399694 w 399693"/>
                    <a:gd name="connsiteY7" fmla="*/ 8105 h 272861"/>
                    <a:gd name="connsiteX8" fmla="*/ 391559 w 399693"/>
                    <a:gd name="connsiteY8" fmla="*/ 0 h 27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9693" h="272861">
                      <a:moveTo>
                        <a:pt x="391559" y="0"/>
                      </a:moveTo>
                      <a:lnTo>
                        <a:pt x="8135" y="0"/>
                      </a:lnTo>
                      <a:cubicBezTo>
                        <a:pt x="3642" y="0"/>
                        <a:pt x="0" y="3629"/>
                        <a:pt x="0" y="8105"/>
                      </a:cubicBezTo>
                      <a:lnTo>
                        <a:pt x="0" y="264757"/>
                      </a:lnTo>
                      <a:cubicBezTo>
                        <a:pt x="0" y="269233"/>
                        <a:pt x="3642" y="272862"/>
                        <a:pt x="8135" y="272862"/>
                      </a:cubicBezTo>
                      <a:lnTo>
                        <a:pt x="391559" y="272862"/>
                      </a:lnTo>
                      <a:cubicBezTo>
                        <a:pt x="396051" y="272862"/>
                        <a:pt x="399694" y="269233"/>
                        <a:pt x="399694" y="264757"/>
                      </a:cubicBezTo>
                      <a:lnTo>
                        <a:pt x="399694" y="8105"/>
                      </a:lnTo>
                      <a:cubicBezTo>
                        <a:pt x="399694" y="3629"/>
                        <a:pt x="396051" y="0"/>
                        <a:pt x="391559" y="0"/>
                      </a:cubicBezTo>
                      <a:close/>
                    </a:path>
                  </a:pathLst>
                </a:custGeom>
                <a:gradFill>
                  <a:gsLst>
                    <a:gs pos="0">
                      <a:srgbClr val="D2EBFF"/>
                    </a:gs>
                    <a:gs pos="50000">
                      <a:srgbClr val="E1F5FE"/>
                    </a:gs>
                    <a:gs pos="100000">
                      <a:srgbClr val="F0FFFD"/>
                    </a:gs>
                  </a:gsLst>
                  <a:lin ang="16200000" scaled="1"/>
                </a:gradFill>
                <a:ln w="609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60">
                  <a:extLst>
                    <a:ext uri="{FF2B5EF4-FFF2-40B4-BE49-F238E27FC236}">
                      <a16:creationId xmlns:a16="http://schemas.microsoft.com/office/drawing/2014/main" id="{0BA35C2A-00B4-FB13-CCCB-0031FCEF817E}"/>
                    </a:ext>
                  </a:extLst>
                </p:cNvPr>
                <p:cNvSpPr/>
                <p:nvPr/>
              </p:nvSpPr>
              <p:spPr>
                <a:xfrm>
                  <a:off x="2255871" y="5244592"/>
                  <a:ext cx="208794" cy="347157"/>
                </a:xfrm>
                <a:custGeom>
                  <a:avLst/>
                  <a:gdLst>
                    <a:gd name="connsiteX0" fmla="*/ 200660 w 208794"/>
                    <a:gd name="connsiteY0" fmla="*/ 0 h 347157"/>
                    <a:gd name="connsiteX1" fmla="*/ 8134 w 208794"/>
                    <a:gd name="connsiteY1" fmla="*/ 0 h 347157"/>
                    <a:gd name="connsiteX2" fmla="*/ 0 w 208794"/>
                    <a:gd name="connsiteY2" fmla="*/ 8105 h 347157"/>
                    <a:gd name="connsiteX3" fmla="*/ 0 w 208794"/>
                    <a:gd name="connsiteY3" fmla="*/ 339051 h 347157"/>
                    <a:gd name="connsiteX4" fmla="*/ 8134 w 208794"/>
                    <a:gd name="connsiteY4" fmla="*/ 347157 h 347157"/>
                    <a:gd name="connsiteX5" fmla="*/ 200660 w 208794"/>
                    <a:gd name="connsiteY5" fmla="*/ 347157 h 347157"/>
                    <a:gd name="connsiteX6" fmla="*/ 208795 w 208794"/>
                    <a:gd name="connsiteY6" fmla="*/ 339051 h 347157"/>
                    <a:gd name="connsiteX7" fmla="*/ 208795 w 208794"/>
                    <a:gd name="connsiteY7" fmla="*/ 8105 h 347157"/>
                    <a:gd name="connsiteX8" fmla="*/ 200660 w 208794"/>
                    <a:gd name="connsiteY8" fmla="*/ 0 h 34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794" h="347157">
                      <a:moveTo>
                        <a:pt x="200660" y="0"/>
                      </a:moveTo>
                      <a:lnTo>
                        <a:pt x="8134" y="0"/>
                      </a:lnTo>
                      <a:cubicBezTo>
                        <a:pt x="3642" y="0"/>
                        <a:pt x="0" y="3629"/>
                        <a:pt x="0" y="8105"/>
                      </a:cubicBezTo>
                      <a:lnTo>
                        <a:pt x="0" y="339051"/>
                      </a:lnTo>
                      <a:cubicBezTo>
                        <a:pt x="0" y="343527"/>
                        <a:pt x="3642" y="347157"/>
                        <a:pt x="8134" y="347157"/>
                      </a:cubicBezTo>
                      <a:lnTo>
                        <a:pt x="200660" y="347157"/>
                      </a:lnTo>
                      <a:cubicBezTo>
                        <a:pt x="205153" y="347157"/>
                        <a:pt x="208795" y="343527"/>
                        <a:pt x="208795" y="339051"/>
                      </a:cubicBezTo>
                      <a:lnTo>
                        <a:pt x="208795" y="8105"/>
                      </a:lnTo>
                      <a:cubicBezTo>
                        <a:pt x="208795" y="3629"/>
                        <a:pt x="205153" y="0"/>
                        <a:pt x="200660"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609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62">
                  <a:extLst>
                    <a:ext uri="{FF2B5EF4-FFF2-40B4-BE49-F238E27FC236}">
                      <a16:creationId xmlns:a16="http://schemas.microsoft.com/office/drawing/2014/main" id="{397A6771-62D1-88B7-B2A6-C776CD779E5B}"/>
                    </a:ext>
                  </a:extLst>
                </p:cNvPr>
                <p:cNvSpPr/>
                <p:nvPr/>
              </p:nvSpPr>
              <p:spPr>
                <a:xfrm>
                  <a:off x="2336410" y="5256205"/>
                  <a:ext cx="47996" cy="6483"/>
                </a:xfrm>
                <a:custGeom>
                  <a:avLst/>
                  <a:gdLst>
                    <a:gd name="connsiteX0" fmla="*/ 45013 w 47996"/>
                    <a:gd name="connsiteY0" fmla="*/ 0 h 6483"/>
                    <a:gd name="connsiteX1" fmla="*/ 2983 w 47996"/>
                    <a:gd name="connsiteY1" fmla="*/ 0 h 6483"/>
                    <a:gd name="connsiteX2" fmla="*/ 0 w 47996"/>
                    <a:gd name="connsiteY2" fmla="*/ 2972 h 6483"/>
                    <a:gd name="connsiteX3" fmla="*/ 0 w 47996"/>
                    <a:gd name="connsiteY3" fmla="*/ 3512 h 6483"/>
                    <a:gd name="connsiteX4" fmla="*/ 2983 w 47996"/>
                    <a:gd name="connsiteY4" fmla="*/ 6484 h 6483"/>
                    <a:gd name="connsiteX5" fmla="*/ 45013 w 47996"/>
                    <a:gd name="connsiteY5" fmla="*/ 6484 h 6483"/>
                    <a:gd name="connsiteX6" fmla="*/ 47996 w 47996"/>
                    <a:gd name="connsiteY6" fmla="*/ 3512 h 6483"/>
                    <a:gd name="connsiteX7" fmla="*/ 47996 w 47996"/>
                    <a:gd name="connsiteY7" fmla="*/ 2972 h 6483"/>
                    <a:gd name="connsiteX8" fmla="*/ 45013 w 47996"/>
                    <a:gd name="connsiteY8" fmla="*/ 0 h 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96" h="6483">
                      <a:moveTo>
                        <a:pt x="45013" y="0"/>
                      </a:moveTo>
                      <a:lnTo>
                        <a:pt x="2983" y="0"/>
                      </a:lnTo>
                      <a:cubicBezTo>
                        <a:pt x="1336" y="0"/>
                        <a:pt x="0" y="1330"/>
                        <a:pt x="0" y="2972"/>
                      </a:cubicBezTo>
                      <a:lnTo>
                        <a:pt x="0" y="3512"/>
                      </a:lnTo>
                      <a:cubicBezTo>
                        <a:pt x="0" y="5153"/>
                        <a:pt x="1336" y="6484"/>
                        <a:pt x="2983" y="6484"/>
                      </a:cubicBezTo>
                      <a:lnTo>
                        <a:pt x="45013" y="6484"/>
                      </a:lnTo>
                      <a:cubicBezTo>
                        <a:pt x="46660" y="6484"/>
                        <a:pt x="47996" y="5153"/>
                        <a:pt x="47996" y="3512"/>
                      </a:cubicBezTo>
                      <a:lnTo>
                        <a:pt x="47996" y="2972"/>
                      </a:lnTo>
                      <a:cubicBezTo>
                        <a:pt x="47996" y="1330"/>
                        <a:pt x="46660" y="0"/>
                        <a:pt x="45013" y="0"/>
                      </a:cubicBezTo>
                      <a:close/>
                    </a:path>
                  </a:pathLst>
                </a:custGeom>
                <a:solidFill>
                  <a:srgbClr val="F2F2F2"/>
                </a:solidFill>
                <a:ln w="609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63">
                  <a:extLst>
                    <a:ext uri="{FF2B5EF4-FFF2-40B4-BE49-F238E27FC236}">
                      <a16:creationId xmlns:a16="http://schemas.microsoft.com/office/drawing/2014/main" id="{F5BF33D9-0D58-83BD-7F30-13C6627B09C0}"/>
                    </a:ext>
                  </a:extLst>
                </p:cNvPr>
                <p:cNvSpPr/>
                <p:nvPr/>
              </p:nvSpPr>
              <p:spPr>
                <a:xfrm>
                  <a:off x="2275665" y="5273769"/>
                  <a:ext cx="169476" cy="279075"/>
                </a:xfrm>
                <a:custGeom>
                  <a:avLst/>
                  <a:gdLst>
                    <a:gd name="connsiteX0" fmla="*/ 165680 w 169476"/>
                    <a:gd name="connsiteY0" fmla="*/ 0 h 279075"/>
                    <a:gd name="connsiteX1" fmla="*/ 3797 w 169476"/>
                    <a:gd name="connsiteY1" fmla="*/ 0 h 279075"/>
                    <a:gd name="connsiteX2" fmla="*/ 0 w 169476"/>
                    <a:gd name="connsiteY2" fmla="*/ 3783 h 279075"/>
                    <a:gd name="connsiteX3" fmla="*/ 0 w 169476"/>
                    <a:gd name="connsiteY3" fmla="*/ 275293 h 279075"/>
                    <a:gd name="connsiteX4" fmla="*/ 3797 w 169476"/>
                    <a:gd name="connsiteY4" fmla="*/ 279075 h 279075"/>
                    <a:gd name="connsiteX5" fmla="*/ 165680 w 169476"/>
                    <a:gd name="connsiteY5" fmla="*/ 279075 h 279075"/>
                    <a:gd name="connsiteX6" fmla="*/ 169477 w 169476"/>
                    <a:gd name="connsiteY6" fmla="*/ 275293 h 279075"/>
                    <a:gd name="connsiteX7" fmla="*/ 169477 w 169476"/>
                    <a:gd name="connsiteY7" fmla="*/ 3783 h 279075"/>
                    <a:gd name="connsiteX8" fmla="*/ 165680 w 169476"/>
                    <a:gd name="connsiteY8" fmla="*/ 0 h 27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476" h="279075">
                      <a:moveTo>
                        <a:pt x="165680" y="0"/>
                      </a:moveTo>
                      <a:lnTo>
                        <a:pt x="3797" y="0"/>
                      </a:lnTo>
                      <a:cubicBezTo>
                        <a:pt x="1700" y="0"/>
                        <a:pt x="0" y="1693"/>
                        <a:pt x="0" y="3783"/>
                      </a:cubicBezTo>
                      <a:lnTo>
                        <a:pt x="0" y="275293"/>
                      </a:lnTo>
                      <a:cubicBezTo>
                        <a:pt x="0" y="277382"/>
                        <a:pt x="1700" y="279075"/>
                        <a:pt x="3797" y="279075"/>
                      </a:cubicBezTo>
                      <a:lnTo>
                        <a:pt x="165680" y="279075"/>
                      </a:lnTo>
                      <a:cubicBezTo>
                        <a:pt x="167777" y="279075"/>
                        <a:pt x="169477" y="277382"/>
                        <a:pt x="169477" y="275293"/>
                      </a:cubicBezTo>
                      <a:lnTo>
                        <a:pt x="169477" y="3783"/>
                      </a:lnTo>
                      <a:cubicBezTo>
                        <a:pt x="169477" y="1693"/>
                        <a:pt x="167777" y="0"/>
                        <a:pt x="165680" y="0"/>
                      </a:cubicBezTo>
                      <a:close/>
                    </a:path>
                  </a:pathLst>
                </a:custGeom>
                <a:gradFill>
                  <a:gsLst>
                    <a:gs pos="0">
                      <a:srgbClr val="D2EBFF"/>
                    </a:gs>
                    <a:gs pos="50000">
                      <a:srgbClr val="E1F5FE"/>
                    </a:gs>
                    <a:gs pos="100000">
                      <a:srgbClr val="F0FFFD"/>
                    </a:gs>
                  </a:gsLst>
                  <a:lin ang="16200000" scaled="1"/>
                </a:gradFill>
                <a:ln w="609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73">
                  <a:extLst>
                    <a:ext uri="{FF2B5EF4-FFF2-40B4-BE49-F238E27FC236}">
                      <a16:creationId xmlns:a16="http://schemas.microsoft.com/office/drawing/2014/main" id="{1EFA0AEF-CA4A-4D72-5992-D1CC39DA4B7D}"/>
                    </a:ext>
                  </a:extLst>
                </p:cNvPr>
                <p:cNvSpPr/>
                <p:nvPr/>
              </p:nvSpPr>
              <p:spPr>
                <a:xfrm>
                  <a:off x="2179406" y="5171106"/>
                  <a:ext cx="47995" cy="6483"/>
                </a:xfrm>
                <a:custGeom>
                  <a:avLst/>
                  <a:gdLst>
                    <a:gd name="connsiteX0" fmla="*/ 45013 w 47995"/>
                    <a:gd name="connsiteY0" fmla="*/ 0 h 6483"/>
                    <a:gd name="connsiteX1" fmla="*/ 2982 w 47995"/>
                    <a:gd name="connsiteY1" fmla="*/ 0 h 6483"/>
                    <a:gd name="connsiteX2" fmla="*/ 0 w 47995"/>
                    <a:gd name="connsiteY2" fmla="*/ 2972 h 6483"/>
                    <a:gd name="connsiteX3" fmla="*/ 0 w 47995"/>
                    <a:gd name="connsiteY3" fmla="*/ 3512 h 6483"/>
                    <a:gd name="connsiteX4" fmla="*/ 2982 w 47995"/>
                    <a:gd name="connsiteY4" fmla="*/ 6484 h 6483"/>
                    <a:gd name="connsiteX5" fmla="*/ 45013 w 47995"/>
                    <a:gd name="connsiteY5" fmla="*/ 6484 h 6483"/>
                    <a:gd name="connsiteX6" fmla="*/ 47996 w 47995"/>
                    <a:gd name="connsiteY6" fmla="*/ 3512 h 6483"/>
                    <a:gd name="connsiteX7" fmla="*/ 47996 w 47995"/>
                    <a:gd name="connsiteY7" fmla="*/ 2972 h 6483"/>
                    <a:gd name="connsiteX8" fmla="*/ 45013 w 47995"/>
                    <a:gd name="connsiteY8" fmla="*/ 0 h 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95" h="6483">
                      <a:moveTo>
                        <a:pt x="45013" y="0"/>
                      </a:moveTo>
                      <a:lnTo>
                        <a:pt x="2982" y="0"/>
                      </a:lnTo>
                      <a:cubicBezTo>
                        <a:pt x="1335" y="0"/>
                        <a:pt x="0" y="1330"/>
                        <a:pt x="0" y="2972"/>
                      </a:cubicBezTo>
                      <a:lnTo>
                        <a:pt x="0" y="3512"/>
                      </a:lnTo>
                      <a:cubicBezTo>
                        <a:pt x="0" y="5153"/>
                        <a:pt x="1335" y="6484"/>
                        <a:pt x="2982" y="6484"/>
                      </a:cubicBezTo>
                      <a:lnTo>
                        <a:pt x="45013" y="6484"/>
                      </a:lnTo>
                      <a:cubicBezTo>
                        <a:pt x="46660" y="6484"/>
                        <a:pt x="47996" y="5153"/>
                        <a:pt x="47996" y="3512"/>
                      </a:cubicBezTo>
                      <a:lnTo>
                        <a:pt x="47996" y="2972"/>
                      </a:lnTo>
                      <a:cubicBezTo>
                        <a:pt x="47996" y="1330"/>
                        <a:pt x="46660" y="0"/>
                        <a:pt x="45013" y="0"/>
                      </a:cubicBezTo>
                      <a:close/>
                    </a:path>
                  </a:pathLst>
                </a:custGeom>
                <a:solidFill>
                  <a:srgbClr val="F2F2F2"/>
                </a:solidFill>
                <a:ln w="609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75">
                  <a:extLst>
                    <a:ext uri="{FF2B5EF4-FFF2-40B4-BE49-F238E27FC236}">
                      <a16:creationId xmlns:a16="http://schemas.microsoft.com/office/drawing/2014/main" id="{AF63FB84-6E49-61C3-8689-F319BBE57F84}"/>
                    </a:ext>
                  </a:extLst>
                </p:cNvPr>
                <p:cNvSpPr/>
                <p:nvPr/>
              </p:nvSpPr>
              <p:spPr>
                <a:xfrm>
                  <a:off x="2348615" y="5564459"/>
                  <a:ext cx="23319" cy="19721"/>
                </a:xfrm>
                <a:custGeom>
                  <a:avLst/>
                  <a:gdLst>
                    <a:gd name="connsiteX0" fmla="*/ 17896 w 23319"/>
                    <a:gd name="connsiteY0" fmla="*/ 0 h 19721"/>
                    <a:gd name="connsiteX1" fmla="*/ 5423 w 23319"/>
                    <a:gd name="connsiteY1" fmla="*/ 0 h 19721"/>
                    <a:gd name="connsiteX2" fmla="*/ 0 w 23319"/>
                    <a:gd name="connsiteY2" fmla="*/ 5403 h 19721"/>
                    <a:gd name="connsiteX3" fmla="*/ 0 w 23319"/>
                    <a:gd name="connsiteY3" fmla="*/ 14318 h 19721"/>
                    <a:gd name="connsiteX4" fmla="*/ 5423 w 23319"/>
                    <a:gd name="connsiteY4" fmla="*/ 19722 h 19721"/>
                    <a:gd name="connsiteX5" fmla="*/ 17896 w 23319"/>
                    <a:gd name="connsiteY5" fmla="*/ 19722 h 19721"/>
                    <a:gd name="connsiteX6" fmla="*/ 23320 w 23319"/>
                    <a:gd name="connsiteY6" fmla="*/ 14318 h 19721"/>
                    <a:gd name="connsiteX7" fmla="*/ 23320 w 23319"/>
                    <a:gd name="connsiteY7" fmla="*/ 5403 h 19721"/>
                    <a:gd name="connsiteX8" fmla="*/ 17896 w 23319"/>
                    <a:gd name="connsiteY8" fmla="*/ 0 h 19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19" h="19721">
                      <a:moveTo>
                        <a:pt x="17896" y="0"/>
                      </a:moveTo>
                      <a:lnTo>
                        <a:pt x="5423" y="0"/>
                      </a:lnTo>
                      <a:cubicBezTo>
                        <a:pt x="2428" y="0"/>
                        <a:pt x="0" y="2419"/>
                        <a:pt x="0" y="5403"/>
                      </a:cubicBezTo>
                      <a:lnTo>
                        <a:pt x="0" y="14318"/>
                      </a:lnTo>
                      <a:cubicBezTo>
                        <a:pt x="0" y="17303"/>
                        <a:pt x="2428" y="19722"/>
                        <a:pt x="5423" y="19722"/>
                      </a:cubicBezTo>
                      <a:lnTo>
                        <a:pt x="17896" y="19722"/>
                      </a:lnTo>
                      <a:cubicBezTo>
                        <a:pt x="20892" y="19722"/>
                        <a:pt x="23320" y="17303"/>
                        <a:pt x="23320" y="14318"/>
                      </a:cubicBezTo>
                      <a:lnTo>
                        <a:pt x="23320" y="5403"/>
                      </a:lnTo>
                      <a:cubicBezTo>
                        <a:pt x="23320" y="2419"/>
                        <a:pt x="20892" y="0"/>
                        <a:pt x="17896" y="0"/>
                      </a:cubicBezTo>
                      <a:close/>
                    </a:path>
                  </a:pathLst>
                </a:custGeom>
                <a:solidFill>
                  <a:srgbClr val="F2F2F2"/>
                </a:solidFill>
                <a:ln w="609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1AB8CFA8-40CF-7A7E-FD64-5C3FAFC7EC6C}"/>
                  </a:ext>
                </a:extLst>
              </p:cNvPr>
              <p:cNvGrpSpPr/>
              <p:nvPr/>
            </p:nvGrpSpPr>
            <p:grpSpPr>
              <a:xfrm>
                <a:off x="1216113" y="3120324"/>
                <a:ext cx="253328" cy="282687"/>
                <a:chOff x="8599253" y="4901876"/>
                <a:chExt cx="253328" cy="282687"/>
              </a:xfrm>
            </p:grpSpPr>
            <p:sp>
              <p:nvSpPr>
                <p:cNvPr id="42" name="Freeform 41">
                  <a:extLst>
                    <a:ext uri="{FF2B5EF4-FFF2-40B4-BE49-F238E27FC236}">
                      <a16:creationId xmlns:a16="http://schemas.microsoft.com/office/drawing/2014/main" id="{C8B007D3-E467-3810-E2FD-84DA32639839}"/>
                    </a:ext>
                  </a:extLst>
                </p:cNvPr>
                <p:cNvSpPr/>
                <p:nvPr/>
              </p:nvSpPr>
              <p:spPr>
                <a:xfrm>
                  <a:off x="8599253" y="5028839"/>
                  <a:ext cx="253328" cy="155724"/>
                </a:xfrm>
                <a:custGeom>
                  <a:avLst/>
                  <a:gdLst>
                    <a:gd name="connsiteX0" fmla="*/ 229919 w 253328"/>
                    <a:gd name="connsiteY0" fmla="*/ 155708 h 155724"/>
                    <a:gd name="connsiteX1" fmla="*/ 238772 w 253328"/>
                    <a:gd name="connsiteY1" fmla="*/ 154238 h 155724"/>
                    <a:gd name="connsiteX2" fmla="*/ 246360 w 253328"/>
                    <a:gd name="connsiteY2" fmla="*/ 149374 h 155724"/>
                    <a:gd name="connsiteX3" fmla="*/ 251482 w 253328"/>
                    <a:gd name="connsiteY3" fmla="*/ 141886 h 155724"/>
                    <a:gd name="connsiteX4" fmla="*/ 253328 w 253328"/>
                    <a:gd name="connsiteY4" fmla="*/ 132960 h 155724"/>
                    <a:gd name="connsiteX5" fmla="*/ 253328 w 253328"/>
                    <a:gd name="connsiteY5" fmla="*/ 130138 h 155724"/>
                    <a:gd name="connsiteX6" fmla="*/ 127266 w 253328"/>
                    <a:gd name="connsiteY6" fmla="*/ 0 h 155724"/>
                    <a:gd name="connsiteX7" fmla="*/ 163 w 253328"/>
                    <a:gd name="connsiteY7" fmla="*/ 130315 h 155724"/>
                    <a:gd name="connsiteX8" fmla="*/ 862 w 253328"/>
                    <a:gd name="connsiteY8" fmla="*/ 139315 h 155724"/>
                    <a:gd name="connsiteX9" fmla="*/ 4949 w 253328"/>
                    <a:gd name="connsiteY9" fmla="*/ 147330 h 155724"/>
                    <a:gd name="connsiteX10" fmla="*/ 11779 w 253328"/>
                    <a:gd name="connsiteY10" fmla="*/ 153097 h 155724"/>
                    <a:gd name="connsiteX11" fmla="*/ 20278 w 253328"/>
                    <a:gd name="connsiteY11" fmla="*/ 155708 h 155724"/>
                    <a:gd name="connsiteX12" fmla="*/ 229919 w 253328"/>
                    <a:gd name="connsiteY12" fmla="*/ 155708 h 15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328" h="155724">
                      <a:moveTo>
                        <a:pt x="229919" y="155708"/>
                      </a:moveTo>
                      <a:cubicBezTo>
                        <a:pt x="232937" y="155826"/>
                        <a:pt x="235948" y="155326"/>
                        <a:pt x="238772" y="154238"/>
                      </a:cubicBezTo>
                      <a:cubicBezTo>
                        <a:pt x="241596" y="153150"/>
                        <a:pt x="244177" y="151496"/>
                        <a:pt x="246360" y="149374"/>
                      </a:cubicBezTo>
                      <a:cubicBezTo>
                        <a:pt x="248543" y="147253"/>
                        <a:pt x="250285" y="144706"/>
                        <a:pt x="251482" y="141886"/>
                      </a:cubicBezTo>
                      <a:cubicBezTo>
                        <a:pt x="252680" y="139067"/>
                        <a:pt x="253307" y="136031"/>
                        <a:pt x="253328" y="132960"/>
                      </a:cubicBezTo>
                      <a:lnTo>
                        <a:pt x="253328" y="130138"/>
                      </a:lnTo>
                      <a:cubicBezTo>
                        <a:pt x="244485" y="58368"/>
                        <a:pt x="204082" y="0"/>
                        <a:pt x="127266" y="0"/>
                      </a:cubicBezTo>
                      <a:cubicBezTo>
                        <a:pt x="50450" y="0"/>
                        <a:pt x="7966" y="49904"/>
                        <a:pt x="163" y="130315"/>
                      </a:cubicBezTo>
                      <a:cubicBezTo>
                        <a:pt x="-197" y="133332"/>
                        <a:pt x="40" y="136392"/>
                        <a:pt x="862" y="139315"/>
                      </a:cubicBezTo>
                      <a:cubicBezTo>
                        <a:pt x="1684" y="142237"/>
                        <a:pt x="3074" y="144963"/>
                        <a:pt x="4949" y="147330"/>
                      </a:cubicBezTo>
                      <a:cubicBezTo>
                        <a:pt x="6824" y="149697"/>
                        <a:pt x="9147" y="151658"/>
                        <a:pt x="11779" y="153097"/>
                      </a:cubicBezTo>
                      <a:cubicBezTo>
                        <a:pt x="14412" y="154536"/>
                        <a:pt x="17302" y="155423"/>
                        <a:pt x="20278" y="155708"/>
                      </a:cubicBezTo>
                      <a:lnTo>
                        <a:pt x="229919" y="155708"/>
                      </a:lnTo>
                      <a:close/>
                    </a:path>
                  </a:pathLst>
                </a:custGeom>
                <a:gradFill>
                  <a:gsLst>
                    <a:gs pos="0">
                      <a:srgbClr val="773ADC"/>
                    </a:gs>
                    <a:gs pos="50000">
                      <a:srgbClr val="975AE8"/>
                    </a:gs>
                    <a:gs pos="100000">
                      <a:srgbClr val="B77AF4"/>
                    </a:gs>
                  </a:gsLst>
                  <a:lin ang="16200000" scaled="1"/>
                </a:gradFill>
                <a:ln w="385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45">
                  <a:extLst>
                    <a:ext uri="{FF2B5EF4-FFF2-40B4-BE49-F238E27FC236}">
                      <a16:creationId xmlns:a16="http://schemas.microsoft.com/office/drawing/2014/main" id="{8045561F-8E5A-199A-0B51-B693AD298704}"/>
                    </a:ext>
                  </a:extLst>
                </p:cNvPr>
                <p:cNvSpPr/>
                <p:nvPr/>
              </p:nvSpPr>
              <p:spPr>
                <a:xfrm>
                  <a:off x="8654905" y="4901876"/>
                  <a:ext cx="141494" cy="143893"/>
                </a:xfrm>
                <a:custGeom>
                  <a:avLst/>
                  <a:gdLst>
                    <a:gd name="connsiteX0" fmla="*/ 70747 w 141494"/>
                    <a:gd name="connsiteY0" fmla="*/ 143893 h 143893"/>
                    <a:gd name="connsiteX1" fmla="*/ 141495 w 141494"/>
                    <a:gd name="connsiteY1" fmla="*/ 71947 h 143893"/>
                    <a:gd name="connsiteX2" fmla="*/ 70747 w 141494"/>
                    <a:gd name="connsiteY2" fmla="*/ 0 h 143893"/>
                    <a:gd name="connsiteX3" fmla="*/ 0 w 141494"/>
                    <a:gd name="connsiteY3" fmla="*/ 71947 h 143893"/>
                    <a:gd name="connsiteX4" fmla="*/ 70747 w 141494"/>
                    <a:gd name="connsiteY4" fmla="*/ 143893 h 143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494" h="143893">
                      <a:moveTo>
                        <a:pt x="70747" y="143893"/>
                      </a:moveTo>
                      <a:cubicBezTo>
                        <a:pt x="109820" y="143893"/>
                        <a:pt x="141495" y="111681"/>
                        <a:pt x="141495" y="71947"/>
                      </a:cubicBezTo>
                      <a:cubicBezTo>
                        <a:pt x="141495" y="32212"/>
                        <a:pt x="109820" y="0"/>
                        <a:pt x="70747" y="0"/>
                      </a:cubicBezTo>
                      <a:cubicBezTo>
                        <a:pt x="31675" y="0"/>
                        <a:pt x="0" y="32212"/>
                        <a:pt x="0" y="71947"/>
                      </a:cubicBezTo>
                      <a:cubicBezTo>
                        <a:pt x="0" y="111681"/>
                        <a:pt x="31675" y="143893"/>
                        <a:pt x="70747" y="143893"/>
                      </a:cubicBezTo>
                      <a:close/>
                    </a:path>
                  </a:pathLst>
                </a:custGeom>
                <a:gradFill>
                  <a:gsLst>
                    <a:gs pos="0">
                      <a:srgbClr val="773ADC"/>
                    </a:gs>
                    <a:gs pos="50000">
                      <a:srgbClr val="975AE8"/>
                    </a:gs>
                    <a:gs pos="100000">
                      <a:srgbClr val="B77AF4"/>
                    </a:gs>
                  </a:gsLst>
                  <a:lin ang="16200000" scaled="1"/>
                </a:gradFill>
                <a:ln w="385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9" name="Group 78">
              <a:extLst>
                <a:ext uri="{FF2B5EF4-FFF2-40B4-BE49-F238E27FC236}">
                  <a16:creationId xmlns:a16="http://schemas.microsoft.com/office/drawing/2014/main" id="{AB78905D-2C6C-DF05-6B3E-A20866526884}"/>
                </a:ext>
              </a:extLst>
            </p:cNvPr>
            <p:cNvGrpSpPr/>
            <p:nvPr/>
          </p:nvGrpSpPr>
          <p:grpSpPr>
            <a:xfrm>
              <a:off x="5960503" y="1811317"/>
              <a:ext cx="1609059" cy="625498"/>
              <a:chOff x="5805223" y="1398567"/>
              <a:chExt cx="1609059" cy="625498"/>
            </a:xfrm>
          </p:grpSpPr>
          <p:sp>
            <p:nvSpPr>
              <p:cNvPr id="120" name="TextBox 9">
                <a:extLst>
                  <a:ext uri="{FF2B5EF4-FFF2-40B4-BE49-F238E27FC236}">
                    <a16:creationId xmlns:a16="http://schemas.microsoft.com/office/drawing/2014/main" id="{D8640DAB-3557-5C4E-C0CF-4A01DAADFB7B}"/>
                  </a:ext>
                </a:extLst>
              </p:cNvPr>
              <p:cNvSpPr txBox="1"/>
              <p:nvPr/>
            </p:nvSpPr>
            <p:spPr>
              <a:xfrm>
                <a:off x="5805223" y="1839399"/>
                <a:ext cx="1609059"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95000"/>
                      </a:schemeClr>
                    </a:solidFill>
                    <a:effectLst/>
                    <a:uLnTx/>
                    <a:uFillTx/>
                    <a:latin typeface="Segoe UI Semibold" panose="020B0502040204020203" pitchFamily="34" charset="0"/>
                    <a:ea typeface="+mn-ea"/>
                    <a:cs typeface="Segoe UI Semibold" panose="020B0502040204020203" pitchFamily="34" charset="0"/>
                  </a:rPr>
                  <a:t>Your Application</a:t>
                </a:r>
              </a:p>
            </p:txBody>
          </p:sp>
          <p:pic>
            <p:nvPicPr>
              <p:cNvPr id="121" name="Graphic 47">
                <a:extLst>
                  <a:ext uri="{FF2B5EF4-FFF2-40B4-BE49-F238E27FC236}">
                    <a16:creationId xmlns:a16="http://schemas.microsoft.com/office/drawing/2014/main" id="{1B40D685-378B-CCEA-A6C2-64AADDD1AD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24782" y="1398567"/>
                <a:ext cx="369940" cy="369940"/>
              </a:xfrm>
              <a:prstGeom prst="rect">
                <a:avLst/>
              </a:prstGeom>
            </p:spPr>
          </p:pic>
        </p:grpSp>
        <p:grpSp>
          <p:nvGrpSpPr>
            <p:cNvPr id="158" name="Group 157">
              <a:extLst>
                <a:ext uri="{FF2B5EF4-FFF2-40B4-BE49-F238E27FC236}">
                  <a16:creationId xmlns:a16="http://schemas.microsoft.com/office/drawing/2014/main" id="{D5313037-C0CA-BC44-C630-A2597B8F7AF1}"/>
                </a:ext>
              </a:extLst>
            </p:cNvPr>
            <p:cNvGrpSpPr/>
            <p:nvPr/>
          </p:nvGrpSpPr>
          <p:grpSpPr>
            <a:xfrm>
              <a:off x="9936127" y="1819076"/>
              <a:ext cx="2427507" cy="775761"/>
              <a:chOff x="13249816" y="1362724"/>
              <a:chExt cx="2427507" cy="775761"/>
            </a:xfrm>
          </p:grpSpPr>
          <p:sp>
            <p:nvSpPr>
              <p:cNvPr id="159" name="TextBox 45">
                <a:extLst>
                  <a:ext uri="{FF2B5EF4-FFF2-40B4-BE49-F238E27FC236}">
                    <a16:creationId xmlns:a16="http://schemas.microsoft.com/office/drawing/2014/main" id="{6FDA177B-783C-593B-9066-6D7693471D0D}"/>
                  </a:ext>
                </a:extLst>
              </p:cNvPr>
              <p:cNvSpPr txBox="1"/>
              <p:nvPr/>
            </p:nvSpPr>
            <p:spPr>
              <a:xfrm>
                <a:off x="13249816" y="1799931"/>
                <a:ext cx="2427507" cy="338554"/>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95000"/>
                      </a:schemeClr>
                    </a:solidFill>
                    <a:effectLst/>
                    <a:uLnTx/>
                    <a:uFillTx/>
                    <a:latin typeface="Segoe UI Semibold"/>
                    <a:ea typeface="+mn-ea"/>
                    <a:cs typeface="Segoe UI Semibold"/>
                  </a:rPr>
                  <a:t>Azure OpenAI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lumMod val="95000"/>
                      </a:schemeClr>
                    </a:solidFill>
                    <a:effectLst/>
                    <a:uLnTx/>
                    <a:uFillTx/>
                    <a:latin typeface="Segoe UI" panose="020B0502040204020203" pitchFamily="34" charset="0"/>
                    <a:ea typeface="+mn-ea"/>
                    <a:cs typeface="Segoe UI" panose="020B0502040204020203" pitchFamily="34" charset="0"/>
                  </a:rPr>
                  <a:t>(GPT/ChatGPT)</a:t>
                </a:r>
              </a:p>
            </p:txBody>
          </p:sp>
          <p:pic>
            <p:nvPicPr>
              <p:cNvPr id="160" name="Graphic 159">
                <a:extLst>
                  <a:ext uri="{FF2B5EF4-FFF2-40B4-BE49-F238E27FC236}">
                    <a16:creationId xmlns:a16="http://schemas.microsoft.com/office/drawing/2014/main" id="{9006CC15-0D87-5D6D-9D62-FC27F625F9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292119" y="1362724"/>
                <a:ext cx="342900" cy="342900"/>
              </a:xfrm>
              <a:prstGeom prst="rect">
                <a:avLst/>
              </a:prstGeom>
            </p:spPr>
          </p:pic>
        </p:grpSp>
        <p:grpSp>
          <p:nvGrpSpPr>
            <p:cNvPr id="32" name="Group 31">
              <a:extLst>
                <a:ext uri="{FF2B5EF4-FFF2-40B4-BE49-F238E27FC236}">
                  <a16:creationId xmlns:a16="http://schemas.microsoft.com/office/drawing/2014/main" id="{46982C25-9CD7-6F0A-8CF4-27B042D54949}"/>
                </a:ext>
              </a:extLst>
            </p:cNvPr>
            <p:cNvGrpSpPr/>
            <p:nvPr/>
          </p:nvGrpSpPr>
          <p:grpSpPr>
            <a:xfrm>
              <a:off x="4280209" y="4011082"/>
              <a:ext cx="2818136" cy="775925"/>
              <a:chOff x="2135839" y="3598332"/>
              <a:chExt cx="2818136" cy="775925"/>
            </a:xfrm>
          </p:grpSpPr>
          <p:sp>
            <p:nvSpPr>
              <p:cNvPr id="80" name="TextBox 28">
                <a:extLst>
                  <a:ext uri="{FF2B5EF4-FFF2-40B4-BE49-F238E27FC236}">
                    <a16:creationId xmlns:a16="http://schemas.microsoft.com/office/drawing/2014/main" id="{48EB1110-4B67-3CDD-1331-96EDC36D2C60}"/>
                  </a:ext>
                </a:extLst>
              </p:cNvPr>
              <p:cNvSpPr txBox="1"/>
              <p:nvPr/>
            </p:nvSpPr>
            <p:spPr>
              <a:xfrm>
                <a:off x="2135839" y="4189591"/>
                <a:ext cx="2818136" cy="184666"/>
              </a:xfrm>
              <a:prstGeom prst="rect">
                <a:avLst/>
              </a:prstGeom>
              <a:noFill/>
              <a:ln>
                <a:no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95000"/>
                      </a:schemeClr>
                    </a:solidFill>
                    <a:effectLst/>
                    <a:uLnTx/>
                    <a:uFillTx/>
                    <a:latin typeface="Segoe UI Semibold" panose="020B0502040204020203" pitchFamily="34" charset="0"/>
                    <a:ea typeface="+mn-ea"/>
                    <a:cs typeface="Segoe UI Semibold" panose="020B0502040204020203" pitchFamily="34" charset="0"/>
                  </a:rPr>
                  <a:t>Azure Communication Services</a:t>
                </a:r>
              </a:p>
            </p:txBody>
          </p:sp>
          <p:pic>
            <p:nvPicPr>
              <p:cNvPr id="86" name="Picture 85" descr="A picture containing computer, clock&#10;&#10;Description automatically generated">
                <a:extLst>
                  <a:ext uri="{FF2B5EF4-FFF2-40B4-BE49-F238E27FC236}">
                    <a16:creationId xmlns:a16="http://schemas.microsoft.com/office/drawing/2014/main" id="{382337F9-A160-50FE-3BEA-6338851DA60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3057" y="3598332"/>
                <a:ext cx="558895" cy="612625"/>
              </a:xfrm>
              <a:prstGeom prst="rect">
                <a:avLst/>
              </a:prstGeom>
              <a:noFill/>
              <a:ln>
                <a:noFill/>
              </a:ln>
            </p:spPr>
          </p:pic>
        </p:grpSp>
        <p:grpSp>
          <p:nvGrpSpPr>
            <p:cNvPr id="39" name="Group 38">
              <a:extLst>
                <a:ext uri="{FF2B5EF4-FFF2-40B4-BE49-F238E27FC236}">
                  <a16:creationId xmlns:a16="http://schemas.microsoft.com/office/drawing/2014/main" id="{C8A26AD2-8138-8E07-F603-823EAC6800F7}"/>
                </a:ext>
              </a:extLst>
            </p:cNvPr>
            <p:cNvGrpSpPr/>
            <p:nvPr/>
          </p:nvGrpSpPr>
          <p:grpSpPr>
            <a:xfrm>
              <a:off x="7553442" y="4070378"/>
              <a:ext cx="1609059" cy="714303"/>
              <a:chOff x="293728" y="5652590"/>
              <a:chExt cx="1609059" cy="714303"/>
            </a:xfrm>
          </p:grpSpPr>
          <p:sp>
            <p:nvSpPr>
              <p:cNvPr id="126" name="TextBox 45">
                <a:extLst>
                  <a:ext uri="{FF2B5EF4-FFF2-40B4-BE49-F238E27FC236}">
                    <a16:creationId xmlns:a16="http://schemas.microsoft.com/office/drawing/2014/main" id="{6F6ABF5A-E3EE-DEAE-D4F0-5B62D14082C0}"/>
                  </a:ext>
                </a:extLst>
              </p:cNvPr>
              <p:cNvSpPr txBox="1"/>
              <p:nvPr/>
            </p:nvSpPr>
            <p:spPr>
              <a:xfrm>
                <a:off x="293728" y="6182227"/>
                <a:ext cx="1609059"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95000"/>
                      </a:schemeClr>
                    </a:solidFill>
                    <a:effectLst/>
                    <a:uLnTx/>
                    <a:uFillTx/>
                    <a:latin typeface="Segoe UI Semibold" panose="020B0502040204020203" pitchFamily="34" charset="0"/>
                    <a:ea typeface="+mn-ea"/>
                    <a:cs typeface="Segoe UI Semibold" panose="020B0502040204020203" pitchFamily="34" charset="0"/>
                  </a:rPr>
                  <a:t>Azure AI Speech</a:t>
                </a:r>
              </a:p>
            </p:txBody>
          </p:sp>
          <p:pic>
            <p:nvPicPr>
              <p:cNvPr id="127" name="Graphic 49">
                <a:extLst>
                  <a:ext uri="{FF2B5EF4-FFF2-40B4-BE49-F238E27FC236}">
                    <a16:creationId xmlns:a16="http://schemas.microsoft.com/office/drawing/2014/main" id="{A58EA1D2-86B3-BA50-2FC2-2C0CA7FC09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6759" y="5652590"/>
                <a:ext cx="422999" cy="422999"/>
              </a:xfrm>
              <a:prstGeom prst="rect">
                <a:avLst/>
              </a:prstGeom>
            </p:spPr>
          </p:pic>
        </p:grpSp>
        <p:cxnSp>
          <p:nvCxnSpPr>
            <p:cNvPr id="82" name="Elbow Connector 22">
              <a:extLst>
                <a:ext uri="{FF2B5EF4-FFF2-40B4-BE49-F238E27FC236}">
                  <a16:creationId xmlns:a16="http://schemas.microsoft.com/office/drawing/2014/main" id="{114E99DB-EB80-0F62-EDBE-A90ED12B20CC}"/>
                </a:ext>
              </a:extLst>
            </p:cNvPr>
            <p:cNvCxnSpPr>
              <a:cxnSpLocks/>
            </p:cNvCxnSpPr>
            <p:nvPr/>
          </p:nvCxnSpPr>
          <p:spPr>
            <a:xfrm flipH="1">
              <a:off x="6227830" y="4375018"/>
              <a:ext cx="1721965" cy="0"/>
            </a:xfrm>
            <a:prstGeom prst="straightConnector1">
              <a:avLst/>
            </a:prstGeom>
            <a:ln w="9525">
              <a:solidFill>
                <a:srgbClr val="A0AFFF"/>
              </a:solidFill>
              <a:prstDash val="soli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97F321E-1AB9-4435-150E-EF9A7DC6F52B}"/>
                </a:ext>
              </a:extLst>
            </p:cNvPr>
            <p:cNvCxnSpPr>
              <a:cxnSpLocks/>
              <a:stCxn id="38" idx="2"/>
            </p:cNvCxnSpPr>
            <p:nvPr/>
          </p:nvCxnSpPr>
          <p:spPr>
            <a:xfrm rot="16200000" flipH="1">
              <a:off x="1744601" y="1783755"/>
              <a:ext cx="1819547" cy="3224508"/>
            </a:xfrm>
            <a:prstGeom prst="bentConnector2">
              <a:avLst/>
            </a:prstGeom>
            <a:ln>
              <a:solidFill>
                <a:srgbClr val="A0AFFF"/>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2" name="Rounded Rectangle 33">
              <a:extLst>
                <a:ext uri="{FF2B5EF4-FFF2-40B4-BE49-F238E27FC236}">
                  <a16:creationId xmlns:a16="http://schemas.microsoft.com/office/drawing/2014/main" id="{5C046625-B506-3731-1F42-CA4B97184063}"/>
                </a:ext>
              </a:extLst>
            </p:cNvPr>
            <p:cNvSpPr/>
            <p:nvPr/>
          </p:nvSpPr>
          <p:spPr bwMode="auto">
            <a:xfrm>
              <a:off x="548497" y="3388769"/>
              <a:ext cx="984461" cy="229498"/>
            </a:xfrm>
            <a:prstGeom prst="roundRect">
              <a:avLst>
                <a:gd name="adj" fmla="val 12215"/>
              </a:avLst>
            </a:prstGeom>
            <a:solidFill>
              <a:srgbClr val="0178D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36576"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Respond To user</a:t>
              </a:r>
              <a:endParaRPr kumimoji="0" lang="en-US" sz="700" b="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27" name="Group 26">
              <a:extLst>
                <a:ext uri="{FF2B5EF4-FFF2-40B4-BE49-F238E27FC236}">
                  <a16:creationId xmlns:a16="http://schemas.microsoft.com/office/drawing/2014/main" id="{D87A476B-A4C6-2923-5230-39171D64B6BC}"/>
                </a:ext>
              </a:extLst>
            </p:cNvPr>
            <p:cNvGrpSpPr/>
            <p:nvPr/>
          </p:nvGrpSpPr>
          <p:grpSpPr>
            <a:xfrm>
              <a:off x="936527" y="3022343"/>
              <a:ext cx="224366" cy="170921"/>
              <a:chOff x="2484967" y="2579421"/>
              <a:chExt cx="224366" cy="170921"/>
            </a:xfrm>
          </p:grpSpPr>
          <p:sp>
            <p:nvSpPr>
              <p:cNvPr id="23" name="Oval 22">
                <a:extLst>
                  <a:ext uri="{FF2B5EF4-FFF2-40B4-BE49-F238E27FC236}">
                    <a16:creationId xmlns:a16="http://schemas.microsoft.com/office/drawing/2014/main" id="{8997226B-B7D7-8A9D-72F4-ED9B6D11809F}"/>
                  </a:ext>
                </a:extLst>
              </p:cNvPr>
              <p:cNvSpPr/>
              <p:nvPr/>
            </p:nvSpPr>
            <p:spPr bwMode="auto">
              <a:xfrm>
                <a:off x="2511689" y="2579421"/>
                <a:ext cx="170921" cy="170921"/>
              </a:xfrm>
              <a:prstGeom prst="ellipse">
                <a:avLst/>
              </a:prstGeom>
              <a:solidFill>
                <a:srgbClr val="7D50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001F63E1-F379-F69D-CBBE-168068C77941}"/>
                  </a:ext>
                </a:extLst>
              </p:cNvPr>
              <p:cNvSpPr txBox="1"/>
              <p:nvPr/>
            </p:nvSpPr>
            <p:spPr>
              <a:xfrm>
                <a:off x="2484967" y="2603327"/>
                <a:ext cx="224366" cy="123111"/>
              </a:xfrm>
              <a:prstGeom prst="rect">
                <a:avLst/>
              </a:prstGeom>
              <a:noFill/>
            </p:spPr>
            <p:txBody>
              <a:bodyPr wrap="square" lIns="0" tIns="0" rIns="0" bIns="0" rtlCol="0">
                <a:spAutoFit/>
              </a:bodyPr>
              <a:lstStyle/>
              <a:p>
                <a:pPr algn="ctr"/>
                <a:r>
                  <a:rPr lang="en-US" sz="800" dirty="0"/>
                  <a:t>3</a:t>
                </a:r>
              </a:p>
            </p:txBody>
          </p:sp>
        </p:grpSp>
        <p:grpSp>
          <p:nvGrpSpPr>
            <p:cNvPr id="36" name="Group 35">
              <a:extLst>
                <a:ext uri="{FF2B5EF4-FFF2-40B4-BE49-F238E27FC236}">
                  <a16:creationId xmlns:a16="http://schemas.microsoft.com/office/drawing/2014/main" id="{19B07481-9A2B-CF7D-B280-C4AACA6EB69D}"/>
                </a:ext>
              </a:extLst>
            </p:cNvPr>
            <p:cNvGrpSpPr/>
            <p:nvPr/>
          </p:nvGrpSpPr>
          <p:grpSpPr>
            <a:xfrm>
              <a:off x="6976629" y="4281877"/>
              <a:ext cx="224366" cy="170921"/>
              <a:chOff x="2484967" y="2579421"/>
              <a:chExt cx="224366" cy="170921"/>
            </a:xfrm>
          </p:grpSpPr>
          <p:sp>
            <p:nvSpPr>
              <p:cNvPr id="44" name="Oval 43">
                <a:extLst>
                  <a:ext uri="{FF2B5EF4-FFF2-40B4-BE49-F238E27FC236}">
                    <a16:creationId xmlns:a16="http://schemas.microsoft.com/office/drawing/2014/main" id="{E43613A7-9860-F6A2-E501-50FB23981CC9}"/>
                  </a:ext>
                </a:extLst>
              </p:cNvPr>
              <p:cNvSpPr/>
              <p:nvPr/>
            </p:nvSpPr>
            <p:spPr bwMode="auto">
              <a:xfrm>
                <a:off x="2511690" y="2579421"/>
                <a:ext cx="170921" cy="170921"/>
              </a:xfrm>
              <a:prstGeom prst="ellipse">
                <a:avLst/>
              </a:prstGeom>
              <a:solidFill>
                <a:srgbClr val="7D50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45" name="TextBox 44">
                <a:extLst>
                  <a:ext uri="{FF2B5EF4-FFF2-40B4-BE49-F238E27FC236}">
                    <a16:creationId xmlns:a16="http://schemas.microsoft.com/office/drawing/2014/main" id="{8183FCF2-4013-4A6C-2509-127795EE7A33}"/>
                  </a:ext>
                </a:extLst>
              </p:cNvPr>
              <p:cNvSpPr txBox="1"/>
              <p:nvPr/>
            </p:nvSpPr>
            <p:spPr>
              <a:xfrm>
                <a:off x="2484967" y="2603327"/>
                <a:ext cx="224366" cy="123111"/>
              </a:xfrm>
              <a:prstGeom prst="rect">
                <a:avLst/>
              </a:prstGeom>
              <a:noFill/>
            </p:spPr>
            <p:txBody>
              <a:bodyPr wrap="square" lIns="0" tIns="0" rIns="0" bIns="0" rtlCol="0">
                <a:spAutoFit/>
              </a:bodyPr>
              <a:lstStyle/>
              <a:p>
                <a:pPr algn="ctr"/>
                <a:r>
                  <a:rPr lang="en-US" sz="800" dirty="0"/>
                  <a:t>4</a:t>
                </a:r>
              </a:p>
            </p:txBody>
          </p:sp>
        </p:grpSp>
        <p:sp>
          <p:nvSpPr>
            <p:cNvPr id="48" name="Rounded Rectangle 33">
              <a:extLst>
                <a:ext uri="{FF2B5EF4-FFF2-40B4-BE49-F238E27FC236}">
                  <a16:creationId xmlns:a16="http://schemas.microsoft.com/office/drawing/2014/main" id="{67AD962E-C359-5144-F226-EDBFDF3CD9C0}"/>
                </a:ext>
              </a:extLst>
            </p:cNvPr>
            <p:cNvSpPr/>
            <p:nvPr/>
          </p:nvSpPr>
          <p:spPr bwMode="auto">
            <a:xfrm>
              <a:off x="6596582" y="3964640"/>
              <a:ext cx="984461" cy="229498"/>
            </a:xfrm>
            <a:prstGeom prst="roundRect">
              <a:avLst>
                <a:gd name="adj" fmla="val 12215"/>
              </a:avLst>
            </a:prstGeom>
            <a:solidFill>
              <a:srgbClr val="0178D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36576"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Segoe UI" panose="020B0502040204020203" pitchFamily="34" charset="0"/>
                  <a:cs typeface="Segoe UI" panose="020B0502040204020203" pitchFamily="34" charset="0"/>
                </a:rPr>
                <a:t>STT and TTS</a:t>
              </a:r>
              <a:endParaRPr kumimoji="0" lang="en-US" sz="700" b="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grpSp>
          <p:nvGrpSpPr>
            <p:cNvPr id="81" name="Group 80">
              <a:extLst>
                <a:ext uri="{FF2B5EF4-FFF2-40B4-BE49-F238E27FC236}">
                  <a16:creationId xmlns:a16="http://schemas.microsoft.com/office/drawing/2014/main" id="{E5D34072-4660-B3F6-4184-6D302806DD1C}"/>
                </a:ext>
              </a:extLst>
            </p:cNvPr>
            <p:cNvGrpSpPr/>
            <p:nvPr/>
          </p:nvGrpSpPr>
          <p:grpSpPr>
            <a:xfrm>
              <a:off x="2502926" y="1577536"/>
              <a:ext cx="2818136" cy="1084078"/>
              <a:chOff x="2452126" y="1164786"/>
              <a:chExt cx="2818136" cy="1084078"/>
            </a:xfrm>
          </p:grpSpPr>
          <p:sp>
            <p:nvSpPr>
              <p:cNvPr id="50" name="Rounded Rectangle 26">
                <a:extLst>
                  <a:ext uri="{FF2B5EF4-FFF2-40B4-BE49-F238E27FC236}">
                    <a16:creationId xmlns:a16="http://schemas.microsoft.com/office/drawing/2014/main" id="{593986EF-37C2-C1FC-523A-8E90186E4695}"/>
                  </a:ext>
                </a:extLst>
              </p:cNvPr>
              <p:cNvSpPr/>
              <p:nvPr/>
            </p:nvSpPr>
            <p:spPr bwMode="auto">
              <a:xfrm>
                <a:off x="3025606" y="1164786"/>
                <a:ext cx="1655723" cy="1084078"/>
              </a:xfrm>
              <a:prstGeom prst="roundRect">
                <a:avLst>
                  <a:gd name="adj" fmla="val 2563"/>
                </a:avLst>
              </a:prstGeom>
              <a:solidFill>
                <a:schemeClr val="bg2">
                  <a:alpha val="57000"/>
                </a:schemeClr>
              </a:solidFill>
              <a:ln w="190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3078CD"/>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52" name="Group 51">
                <a:extLst>
                  <a:ext uri="{FF2B5EF4-FFF2-40B4-BE49-F238E27FC236}">
                    <a16:creationId xmlns:a16="http://schemas.microsoft.com/office/drawing/2014/main" id="{EE3BECEC-FE30-4E19-095B-348A405FA61F}"/>
                  </a:ext>
                </a:extLst>
              </p:cNvPr>
              <p:cNvGrpSpPr/>
              <p:nvPr/>
            </p:nvGrpSpPr>
            <p:grpSpPr>
              <a:xfrm>
                <a:off x="2452126" y="1254763"/>
                <a:ext cx="2818136" cy="775925"/>
                <a:chOff x="1831090" y="1793263"/>
                <a:chExt cx="2818136" cy="775925"/>
              </a:xfrm>
            </p:grpSpPr>
            <p:sp>
              <p:nvSpPr>
                <p:cNvPr id="53" name="TextBox 28">
                  <a:extLst>
                    <a:ext uri="{FF2B5EF4-FFF2-40B4-BE49-F238E27FC236}">
                      <a16:creationId xmlns:a16="http://schemas.microsoft.com/office/drawing/2014/main" id="{AB5B7DCA-7D5A-9644-0811-35896E7CBE11}"/>
                    </a:ext>
                  </a:extLst>
                </p:cNvPr>
                <p:cNvSpPr txBox="1"/>
                <p:nvPr/>
              </p:nvSpPr>
              <p:spPr>
                <a:xfrm>
                  <a:off x="1831090" y="2384522"/>
                  <a:ext cx="2818136" cy="184666"/>
                </a:xfrm>
                <a:prstGeom prst="rect">
                  <a:avLst/>
                </a:prstGeom>
                <a:noFill/>
                <a:ln>
                  <a:no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95000"/>
                        </a:schemeClr>
                      </a:solidFill>
                      <a:effectLst/>
                      <a:uLnTx/>
                      <a:uFillTx/>
                      <a:latin typeface="Segoe UI Semibold" panose="020B0502040204020203" pitchFamily="34" charset="0"/>
                      <a:ea typeface="+mn-ea"/>
                      <a:cs typeface="Segoe UI Semibold" panose="020B0502040204020203" pitchFamily="34" charset="0"/>
                    </a:rPr>
                    <a:t>ACS Cal Automation</a:t>
                  </a:r>
                </a:p>
              </p:txBody>
            </p:sp>
            <p:pic>
              <p:nvPicPr>
                <p:cNvPr id="54" name="Picture 53" descr="A picture containing computer, clock&#10;&#10;Description automatically generated">
                  <a:extLst>
                    <a:ext uri="{FF2B5EF4-FFF2-40B4-BE49-F238E27FC236}">
                      <a16:creationId xmlns:a16="http://schemas.microsoft.com/office/drawing/2014/main" id="{4B882742-6C90-693F-47FB-5603591E7A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60711" y="1793263"/>
                  <a:ext cx="558895" cy="612625"/>
                </a:xfrm>
                <a:prstGeom prst="rect">
                  <a:avLst/>
                </a:prstGeom>
                <a:noFill/>
                <a:ln>
                  <a:noFill/>
                </a:ln>
              </p:spPr>
            </p:pic>
          </p:grpSp>
        </p:grpSp>
        <p:grpSp>
          <p:nvGrpSpPr>
            <p:cNvPr id="87" name="Group 86">
              <a:extLst>
                <a:ext uri="{FF2B5EF4-FFF2-40B4-BE49-F238E27FC236}">
                  <a16:creationId xmlns:a16="http://schemas.microsoft.com/office/drawing/2014/main" id="{BD7C5471-FC5C-72E1-0D89-AEDBB77347FA}"/>
                </a:ext>
              </a:extLst>
            </p:cNvPr>
            <p:cNvGrpSpPr/>
            <p:nvPr/>
          </p:nvGrpSpPr>
          <p:grpSpPr>
            <a:xfrm>
              <a:off x="1419401" y="1881768"/>
              <a:ext cx="1548631" cy="229498"/>
              <a:chOff x="1366019" y="1469018"/>
              <a:chExt cx="1548631" cy="229498"/>
            </a:xfrm>
          </p:grpSpPr>
          <p:cxnSp>
            <p:nvCxnSpPr>
              <p:cNvPr id="51" name="Elbow Connector 22">
                <a:extLst>
                  <a:ext uri="{FF2B5EF4-FFF2-40B4-BE49-F238E27FC236}">
                    <a16:creationId xmlns:a16="http://schemas.microsoft.com/office/drawing/2014/main" id="{33931598-1D61-5FD7-3B4E-6E6EEA5B0A83}"/>
                  </a:ext>
                </a:extLst>
              </p:cNvPr>
              <p:cNvCxnSpPr>
                <a:cxnSpLocks/>
              </p:cNvCxnSpPr>
              <p:nvPr/>
            </p:nvCxnSpPr>
            <p:spPr>
              <a:xfrm flipH="1">
                <a:off x="1366019" y="1583537"/>
                <a:ext cx="1548631" cy="0"/>
              </a:xfrm>
              <a:prstGeom prst="straightConnector1">
                <a:avLst/>
              </a:prstGeom>
              <a:ln w="9525">
                <a:solidFill>
                  <a:srgbClr val="A0AFFF"/>
                </a:solidFill>
                <a:prstDash val="soli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55" name="Rounded Rectangle 33">
                <a:extLst>
                  <a:ext uri="{FF2B5EF4-FFF2-40B4-BE49-F238E27FC236}">
                    <a16:creationId xmlns:a16="http://schemas.microsoft.com/office/drawing/2014/main" id="{B7DE4D77-3ED0-D239-DE9D-57CB2669B720}"/>
                  </a:ext>
                </a:extLst>
              </p:cNvPr>
              <p:cNvSpPr/>
              <p:nvPr/>
            </p:nvSpPr>
            <p:spPr bwMode="auto">
              <a:xfrm>
                <a:off x="1648104" y="1469018"/>
                <a:ext cx="984461" cy="229498"/>
              </a:xfrm>
              <a:prstGeom prst="roundRect">
                <a:avLst>
                  <a:gd name="adj" fmla="val 12215"/>
                </a:avLst>
              </a:prstGeom>
              <a:solidFill>
                <a:srgbClr val="0178D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36576"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Segoe UI" panose="020B0502040204020203" pitchFamily="34" charset="0"/>
                    <a:cs typeface="Segoe UI" panose="020B0502040204020203" pitchFamily="34" charset="0"/>
                  </a:rPr>
                  <a:t>Phone Call</a:t>
                </a:r>
                <a:endParaRPr kumimoji="0" lang="en-US" sz="700" b="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grpSp>
        <p:cxnSp>
          <p:nvCxnSpPr>
            <p:cNvPr id="56" name="Elbow Connector 22">
              <a:extLst>
                <a:ext uri="{FF2B5EF4-FFF2-40B4-BE49-F238E27FC236}">
                  <a16:creationId xmlns:a16="http://schemas.microsoft.com/office/drawing/2014/main" id="{F9B1B5BC-88AC-C129-A60B-947965D198E3}"/>
                </a:ext>
              </a:extLst>
            </p:cNvPr>
            <p:cNvCxnSpPr>
              <a:cxnSpLocks/>
            </p:cNvCxnSpPr>
            <p:nvPr/>
          </p:nvCxnSpPr>
          <p:spPr>
            <a:xfrm>
              <a:off x="6765032" y="2594837"/>
              <a:ext cx="0" cy="960096"/>
            </a:xfrm>
            <a:prstGeom prst="straightConnector1">
              <a:avLst/>
            </a:prstGeom>
            <a:ln w="9525">
              <a:solidFill>
                <a:srgbClr val="A0AFFF"/>
              </a:solidFill>
              <a:prstDash val="soli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62" name="Rounded Rectangle 33">
              <a:extLst>
                <a:ext uri="{FF2B5EF4-FFF2-40B4-BE49-F238E27FC236}">
                  <a16:creationId xmlns:a16="http://schemas.microsoft.com/office/drawing/2014/main" id="{6148AFEF-B4B8-EEBC-98AB-23C5F34B1085}"/>
                </a:ext>
              </a:extLst>
            </p:cNvPr>
            <p:cNvSpPr/>
            <p:nvPr/>
          </p:nvSpPr>
          <p:spPr bwMode="auto">
            <a:xfrm>
              <a:off x="7698197" y="1577733"/>
              <a:ext cx="2415356" cy="227387"/>
            </a:xfrm>
            <a:prstGeom prst="roundRect">
              <a:avLst>
                <a:gd name="adj" fmla="val 12215"/>
              </a:avLst>
            </a:prstGeom>
            <a:solidFill>
              <a:srgbClr val="0178D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36576"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Segoe UI" panose="020B0502040204020203" pitchFamily="34" charset="0"/>
                  <a:cs typeface="Segoe UI" panose="020B0502040204020203" pitchFamily="34" charset="0"/>
                </a:rPr>
                <a:t>System Prompt, Conversation History</a:t>
              </a:r>
              <a:endParaRPr kumimoji="0" lang="en-US" sz="700" b="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sp>
          <p:nvSpPr>
            <p:cNvPr id="65" name="Rounded Rectangle 33">
              <a:extLst>
                <a:ext uri="{FF2B5EF4-FFF2-40B4-BE49-F238E27FC236}">
                  <a16:creationId xmlns:a16="http://schemas.microsoft.com/office/drawing/2014/main" id="{9416FEDB-F372-964A-8553-F2CC2DD715E4}"/>
                </a:ext>
              </a:extLst>
            </p:cNvPr>
            <p:cNvSpPr/>
            <p:nvPr/>
          </p:nvSpPr>
          <p:spPr bwMode="auto">
            <a:xfrm>
              <a:off x="7698197" y="2161976"/>
              <a:ext cx="2415356" cy="227387"/>
            </a:xfrm>
            <a:prstGeom prst="roundRect">
              <a:avLst>
                <a:gd name="adj" fmla="val 12215"/>
              </a:avLst>
            </a:prstGeom>
            <a:solidFill>
              <a:srgbClr val="0178D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36576"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Segoe UI" panose="020B0502040204020203" pitchFamily="34" charset="0"/>
                  <a:cs typeface="Segoe UI" panose="020B0502040204020203" pitchFamily="34" charset="0"/>
                </a:rPr>
                <a:t>Azure AI Search index for knowledgebase</a:t>
              </a:r>
              <a:endParaRPr kumimoji="0" lang="en-US" sz="700" b="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cxnSp>
          <p:nvCxnSpPr>
            <p:cNvPr id="66" name="Elbow Connector 22">
              <a:extLst>
                <a:ext uri="{FF2B5EF4-FFF2-40B4-BE49-F238E27FC236}">
                  <a16:creationId xmlns:a16="http://schemas.microsoft.com/office/drawing/2014/main" id="{98D995AF-1F82-771C-6580-45971F291C83}"/>
                </a:ext>
              </a:extLst>
            </p:cNvPr>
            <p:cNvCxnSpPr>
              <a:cxnSpLocks/>
            </p:cNvCxnSpPr>
            <p:nvPr/>
          </p:nvCxnSpPr>
          <p:spPr>
            <a:xfrm flipH="1">
              <a:off x="7156450" y="1995606"/>
              <a:ext cx="3683000" cy="0"/>
            </a:xfrm>
            <a:prstGeom prst="straightConnector1">
              <a:avLst/>
            </a:prstGeom>
            <a:ln w="9525">
              <a:solidFill>
                <a:srgbClr val="A0AFFF"/>
              </a:solidFill>
              <a:prstDash val="soli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1FFAFD6D-2001-34EB-DC18-2BF9DCD4F017}"/>
                </a:ext>
              </a:extLst>
            </p:cNvPr>
            <p:cNvGrpSpPr/>
            <p:nvPr/>
          </p:nvGrpSpPr>
          <p:grpSpPr>
            <a:xfrm>
              <a:off x="4836487" y="1881768"/>
              <a:ext cx="1548631" cy="229498"/>
              <a:chOff x="1366019" y="1469018"/>
              <a:chExt cx="1548631" cy="229498"/>
            </a:xfrm>
          </p:grpSpPr>
          <p:cxnSp>
            <p:nvCxnSpPr>
              <p:cNvPr id="100" name="Elbow Connector 22">
                <a:extLst>
                  <a:ext uri="{FF2B5EF4-FFF2-40B4-BE49-F238E27FC236}">
                    <a16:creationId xmlns:a16="http://schemas.microsoft.com/office/drawing/2014/main" id="{9EC7C581-D65A-FA79-95F9-482C6AEEA52C}"/>
                  </a:ext>
                </a:extLst>
              </p:cNvPr>
              <p:cNvCxnSpPr>
                <a:cxnSpLocks/>
              </p:cNvCxnSpPr>
              <p:nvPr/>
            </p:nvCxnSpPr>
            <p:spPr>
              <a:xfrm flipH="1">
                <a:off x="1366019" y="1583537"/>
                <a:ext cx="1548631" cy="0"/>
              </a:xfrm>
              <a:prstGeom prst="straightConnector1">
                <a:avLst/>
              </a:prstGeom>
              <a:ln w="9525">
                <a:solidFill>
                  <a:srgbClr val="A0AFFF"/>
                </a:solidFill>
                <a:prstDash val="soli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01" name="Rounded Rectangle 33">
                <a:extLst>
                  <a:ext uri="{FF2B5EF4-FFF2-40B4-BE49-F238E27FC236}">
                    <a16:creationId xmlns:a16="http://schemas.microsoft.com/office/drawing/2014/main" id="{51391EC4-9244-C34D-C85F-8D1E0058FDA2}"/>
                  </a:ext>
                </a:extLst>
              </p:cNvPr>
              <p:cNvSpPr/>
              <p:nvPr/>
            </p:nvSpPr>
            <p:spPr bwMode="auto">
              <a:xfrm>
                <a:off x="1648104" y="1469018"/>
                <a:ext cx="984461" cy="229498"/>
              </a:xfrm>
              <a:prstGeom prst="roundRect">
                <a:avLst>
                  <a:gd name="adj" fmla="val 12215"/>
                </a:avLst>
              </a:prstGeom>
              <a:solidFill>
                <a:srgbClr val="0178D4"/>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36576"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dirty="0">
                    <a:solidFill>
                      <a:srgbClr val="FFFFFF"/>
                    </a:solidFill>
                    <a:latin typeface="Segoe UI" panose="020B0502040204020203" pitchFamily="34" charset="0"/>
                    <a:cs typeface="Segoe UI" panose="020B0502040204020203" pitchFamily="34" charset="0"/>
                  </a:rPr>
                  <a:t>Call Events</a:t>
                </a:r>
                <a:endParaRPr kumimoji="0" lang="en-US" sz="700" b="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endParaRPr>
              </a:p>
            </p:txBody>
          </p:sp>
        </p:grpSp>
      </p:grpSp>
      <p:sp>
        <p:nvSpPr>
          <p:cNvPr id="3" name="Title 1">
            <a:extLst>
              <a:ext uri="{FF2B5EF4-FFF2-40B4-BE49-F238E27FC236}">
                <a16:creationId xmlns:a16="http://schemas.microsoft.com/office/drawing/2014/main" id="{E5D26854-EC98-F182-6962-45C031DB5B66}"/>
              </a:ext>
            </a:extLst>
          </p:cNvPr>
          <p:cNvSpPr txBox="1">
            <a:spLocks/>
          </p:cNvSpPr>
          <p:nvPr/>
        </p:nvSpPr>
        <p:spPr>
          <a:xfrm>
            <a:off x="588262" y="523661"/>
            <a:ext cx="8193024"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pc="0" dirty="0">
                <a:ln>
                  <a:noFill/>
                </a:ln>
                <a:gradFill>
                  <a:gsLst>
                    <a:gs pos="0">
                      <a:srgbClr val="4AC5B1"/>
                    </a:gs>
                    <a:gs pos="33000">
                      <a:srgbClr val="3CCBF4"/>
                    </a:gs>
                    <a:gs pos="100000">
                      <a:srgbClr val="0178D4"/>
                    </a:gs>
                  </a:gsLst>
                  <a:lin ang="0" scaled="0"/>
                </a:gradFill>
                <a:latin typeface="Segoe UI Semibold" panose="020B0702040204020203" pitchFamily="34" charset="0"/>
                <a:cs typeface="Segoe UI Semibold" panose="020B0702040204020203" pitchFamily="34" charset="0"/>
              </a:rPr>
              <a:t>Architecture diagram</a:t>
            </a:r>
            <a:endParaRPr lang="en-US" dirty="0">
              <a:gradFill>
                <a:gsLst>
                  <a:gs pos="0">
                    <a:srgbClr val="4AC5B1"/>
                  </a:gs>
                  <a:gs pos="33000">
                    <a:srgbClr val="3CCBF4"/>
                  </a:gs>
                  <a:gs pos="100000">
                    <a:srgbClr val="0178D4"/>
                  </a:gs>
                </a:gsLst>
                <a:lin ang="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4775421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A111B"/>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420ACE-E7D3-F55F-E2B3-0BE1797EA544}"/>
              </a:ext>
            </a:extLst>
          </p:cNvPr>
          <p:cNvSpPr>
            <a:spLocks noGrp="1"/>
          </p:cNvSpPr>
          <p:nvPr>
            <p:ph type="body" sz="quarter" idx="10"/>
          </p:nvPr>
        </p:nvSpPr>
        <p:spPr>
          <a:xfrm>
            <a:off x="588965" y="1168598"/>
            <a:ext cx="4040185" cy="5232202"/>
          </a:xfrm>
        </p:spPr>
        <p:txBody>
          <a:bodyPr/>
          <a:lstStyle/>
          <a:p>
            <a:r>
              <a:rPr lang="en-US" sz="2000" dirty="0">
                <a:solidFill>
                  <a:schemeClr val="tx1">
                    <a:lumMod val="95000"/>
                  </a:schemeClr>
                </a:solidFill>
              </a:rPr>
              <a:t>Step 1: Create an ACS resource and get a number</a:t>
            </a:r>
          </a:p>
          <a:p>
            <a:endParaRPr lang="en-US" sz="2000" dirty="0">
              <a:solidFill>
                <a:schemeClr val="tx1">
                  <a:lumMod val="95000"/>
                </a:schemeClr>
              </a:solidFill>
            </a:endParaRPr>
          </a:p>
          <a:p>
            <a:r>
              <a:rPr lang="en-US" sz="2000" dirty="0">
                <a:solidFill>
                  <a:schemeClr val="tx1">
                    <a:lumMod val="95000"/>
                  </a:schemeClr>
                </a:solidFill>
              </a:rPr>
              <a:t>Step 2: Add ACS Call Automation package.</a:t>
            </a:r>
          </a:p>
          <a:p>
            <a:endParaRPr lang="en-US" sz="2000" dirty="0">
              <a:solidFill>
                <a:schemeClr val="tx1">
                  <a:lumMod val="95000"/>
                </a:schemeClr>
              </a:solidFill>
            </a:endParaRPr>
          </a:p>
          <a:p>
            <a:r>
              <a:rPr lang="en-US" sz="2000" dirty="0">
                <a:solidFill>
                  <a:schemeClr val="tx1">
                    <a:lumMod val="95000"/>
                  </a:schemeClr>
                </a:solidFill>
              </a:rPr>
              <a:t>Step 3: Create an endpoint for receiving incoming calls.</a:t>
            </a:r>
          </a:p>
          <a:p>
            <a:endParaRPr lang="en-US" sz="2000" dirty="0">
              <a:solidFill>
                <a:schemeClr val="tx1">
                  <a:lumMod val="95000"/>
                </a:schemeClr>
              </a:solidFill>
            </a:endParaRPr>
          </a:p>
          <a:p>
            <a:r>
              <a:rPr lang="en-US" sz="2000" dirty="0">
                <a:solidFill>
                  <a:schemeClr val="tx1">
                    <a:lumMod val="95000"/>
                  </a:schemeClr>
                </a:solidFill>
              </a:rPr>
              <a:t>Step 4: Create an endpoint for receiving call back events.</a:t>
            </a:r>
          </a:p>
          <a:p>
            <a:endParaRPr lang="en-US" sz="2000" dirty="0">
              <a:solidFill>
                <a:schemeClr val="tx1">
                  <a:lumMod val="95000"/>
                </a:schemeClr>
              </a:solidFill>
            </a:endParaRPr>
          </a:p>
          <a:p>
            <a:r>
              <a:rPr lang="en-US" sz="2000" dirty="0">
                <a:solidFill>
                  <a:schemeClr val="tx1">
                    <a:lumMod val="95000"/>
                  </a:schemeClr>
                </a:solidFill>
              </a:rPr>
              <a:t>Step 5: Deploy/run your app and register the call back </a:t>
            </a:r>
            <a:r>
              <a:rPr lang="en-US" sz="2000" dirty="0" err="1">
                <a:solidFill>
                  <a:schemeClr val="tx1">
                    <a:lumMod val="95000"/>
                  </a:schemeClr>
                </a:solidFill>
              </a:rPr>
              <a:t>url</a:t>
            </a:r>
            <a:r>
              <a:rPr lang="en-US" sz="2000" dirty="0">
                <a:solidFill>
                  <a:schemeClr val="tx1">
                    <a:lumMod val="95000"/>
                  </a:schemeClr>
                </a:solidFill>
              </a:rPr>
              <a:t> with ACS event grid.</a:t>
            </a:r>
          </a:p>
        </p:txBody>
      </p:sp>
      <p:sp>
        <p:nvSpPr>
          <p:cNvPr id="4" name="Text Placeholder 3">
            <a:extLst>
              <a:ext uri="{FF2B5EF4-FFF2-40B4-BE49-F238E27FC236}">
                <a16:creationId xmlns:a16="http://schemas.microsoft.com/office/drawing/2014/main" id="{6EF58078-6943-AEC0-32B4-A81AC5E7D73C}"/>
              </a:ext>
            </a:extLst>
          </p:cNvPr>
          <p:cNvSpPr>
            <a:spLocks noGrp="1"/>
          </p:cNvSpPr>
          <p:nvPr>
            <p:ph type="body" sz="quarter" idx="13"/>
          </p:nvPr>
        </p:nvSpPr>
        <p:spPr>
          <a:xfrm>
            <a:off x="5206682" y="1"/>
            <a:ext cx="6980237" cy="533400"/>
          </a:xfrm>
          <a:gradFill>
            <a:gsLst>
              <a:gs pos="0">
                <a:srgbClr val="0A111B"/>
              </a:gs>
              <a:gs pos="99000">
                <a:srgbClr val="000000"/>
              </a:gs>
              <a:gs pos="99000">
                <a:srgbClr val="7C40BF"/>
              </a:gs>
            </a:gsLst>
          </a:gradFill>
        </p:spPr>
        <p:txBody>
          <a:bodyPr/>
          <a:lstStyle/>
          <a:p>
            <a:r>
              <a:rPr lang="en-US" dirty="0"/>
              <a:t>Code snippets from </a:t>
            </a:r>
            <a:r>
              <a:rPr lang="en-US" dirty="0" err="1"/>
              <a:t>Program.cs</a:t>
            </a:r>
            <a:endParaRPr lang="en-US" dirty="0"/>
          </a:p>
        </p:txBody>
      </p:sp>
      <p:sp>
        <p:nvSpPr>
          <p:cNvPr id="5" name="Text Placeholder 4">
            <a:extLst>
              <a:ext uri="{FF2B5EF4-FFF2-40B4-BE49-F238E27FC236}">
                <a16:creationId xmlns:a16="http://schemas.microsoft.com/office/drawing/2014/main" id="{3F65A6AE-DE01-977D-1645-30D67E4A674C}"/>
              </a:ext>
            </a:extLst>
          </p:cNvPr>
          <p:cNvSpPr>
            <a:spLocks noGrp="1"/>
          </p:cNvSpPr>
          <p:nvPr>
            <p:ph type="body" sz="quarter" idx="11"/>
          </p:nvPr>
        </p:nvSpPr>
        <p:spPr>
          <a:xfrm>
            <a:off x="5501162" y="730635"/>
            <a:ext cx="6391275" cy="6629507"/>
          </a:xfrm>
        </p:spPr>
        <p:txBody>
          <a:bodyPr/>
          <a:lstStyle/>
          <a:p>
            <a:r>
              <a:rPr lang="en-US" sz="1000" b="0" dirty="0">
                <a:solidFill>
                  <a:srgbClr val="008000"/>
                </a:solidFill>
                <a:effectLst/>
                <a:latin typeface="Consolas" panose="020B0609020204030204" pitchFamily="49" charset="0"/>
              </a:rPr>
              <a:t>// Handle incoming call</a:t>
            </a:r>
            <a:endParaRPr lang="en-US" sz="1000" b="0" dirty="0">
              <a:solidFill>
                <a:srgbClr val="000000"/>
              </a:solidFill>
              <a:effectLst/>
              <a:latin typeface="Consolas" panose="020B0609020204030204" pitchFamily="49" charset="0"/>
            </a:endParaRPr>
          </a:p>
          <a:p>
            <a:r>
              <a:rPr lang="en-US" sz="1000" b="0" dirty="0" err="1">
                <a:solidFill>
                  <a:srgbClr val="001080"/>
                </a:solidFill>
                <a:effectLst/>
                <a:latin typeface="Consolas" panose="020B0609020204030204" pitchFamily="49" charset="0"/>
              </a:rPr>
              <a:t>app</a:t>
            </a:r>
            <a:r>
              <a:rPr lang="en-US" sz="1000" b="0" dirty="0" err="1">
                <a:solidFill>
                  <a:srgbClr val="000000"/>
                </a:solidFill>
                <a:effectLst/>
                <a:latin typeface="Consolas" panose="020B0609020204030204" pitchFamily="49" charset="0"/>
              </a:rPr>
              <a:t>.</a:t>
            </a:r>
            <a:r>
              <a:rPr lang="en-US" sz="1000" b="0" dirty="0" err="1">
                <a:solidFill>
                  <a:srgbClr val="795E26"/>
                </a:solidFill>
                <a:effectLst/>
                <a:latin typeface="Consolas" panose="020B0609020204030204" pitchFamily="49" charset="0"/>
              </a:rPr>
              <a:t>MapPost</a:t>
            </a:r>
            <a:r>
              <a:rPr lang="en-US" sz="1000" b="0" dirty="0">
                <a:solidFill>
                  <a:srgbClr val="222222"/>
                </a:solidFill>
                <a:effectLst/>
                <a:latin typeface="Consolas" panose="020B0609020204030204" pitchFamily="49" charset="0"/>
              </a:rPr>
              <a:t>(</a:t>
            </a:r>
            <a:r>
              <a:rPr lang="en-US" sz="1000" b="0" dirty="0">
                <a:solidFill>
                  <a:srgbClr val="A31515"/>
                </a:solidFill>
                <a:effectLst/>
                <a:latin typeface="Consolas" panose="020B0609020204030204" pitchFamily="49" charset="0"/>
              </a:rPr>
              <a:t>"/</a:t>
            </a:r>
            <a:r>
              <a:rPr lang="en-US" sz="1000" b="0" dirty="0" err="1">
                <a:solidFill>
                  <a:srgbClr val="A31515"/>
                </a:solidFill>
                <a:effectLst/>
                <a:latin typeface="Consolas" panose="020B0609020204030204" pitchFamily="49" charset="0"/>
              </a:rPr>
              <a:t>api</a:t>
            </a:r>
            <a:r>
              <a:rPr lang="en-US" sz="1000" b="0" dirty="0">
                <a:solidFill>
                  <a:srgbClr val="A31515"/>
                </a:solidFill>
                <a:effectLst/>
                <a:latin typeface="Consolas" panose="020B0609020204030204" pitchFamily="49" charset="0"/>
              </a:rPr>
              <a:t>/event"</a:t>
            </a:r>
            <a:r>
              <a:rPr lang="en-US" sz="1000" b="0" dirty="0">
                <a:solidFill>
                  <a:srgbClr val="222222"/>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async</a:t>
            </a:r>
            <a:r>
              <a:rPr lang="en-US" sz="1000" b="0" dirty="0">
                <a:solidFill>
                  <a:srgbClr val="000000"/>
                </a:solidFill>
                <a:effectLst/>
                <a:latin typeface="Consolas" panose="020B0609020204030204" pitchFamily="49" charset="0"/>
              </a:rPr>
              <a:t> </a:t>
            </a:r>
            <a:r>
              <a:rPr lang="en-US" sz="1000" b="0" dirty="0">
                <a:solidFill>
                  <a:srgbClr val="222222"/>
                </a:solidFill>
                <a:effectLst/>
                <a:latin typeface="Consolas" panose="020B0609020204030204" pitchFamily="49" charset="0"/>
              </a:rPr>
              <a:t>([</a:t>
            </a:r>
            <a:r>
              <a:rPr lang="en-US" sz="1000" b="0" dirty="0" err="1">
                <a:solidFill>
                  <a:srgbClr val="267F99"/>
                </a:solidFill>
                <a:effectLst/>
                <a:latin typeface="Consolas" panose="020B0609020204030204" pitchFamily="49" charset="0"/>
              </a:rPr>
              <a:t>FromBody</a:t>
            </a:r>
            <a:r>
              <a:rPr lang="en-US" sz="1000" b="0" dirty="0">
                <a:solidFill>
                  <a:srgbClr val="222222"/>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err="1">
                <a:solidFill>
                  <a:srgbClr val="267F99"/>
                </a:solidFill>
                <a:effectLst/>
                <a:latin typeface="Consolas" panose="020B0609020204030204" pitchFamily="49" charset="0"/>
              </a:rPr>
              <a:t>EventGridEvent</a:t>
            </a:r>
            <a:r>
              <a:rPr lang="en-US" sz="1000" b="0" dirty="0">
                <a:solidFill>
                  <a:srgbClr val="222222"/>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err="1">
                <a:solidFill>
                  <a:srgbClr val="001080"/>
                </a:solidFill>
                <a:effectLst/>
                <a:latin typeface="Consolas" panose="020B0609020204030204" pitchFamily="49" charset="0"/>
              </a:rPr>
              <a:t>eventGridEvents</a:t>
            </a:r>
            <a:r>
              <a:rPr lang="en-US" sz="1000" b="0" dirty="0">
                <a:solidFill>
                  <a:srgbClr val="222222"/>
                </a:solidFill>
                <a:effectLst/>
                <a:latin typeface="Consolas" panose="020B0609020204030204" pitchFamily="49" charset="0"/>
              </a:rPr>
              <a:t>)</a:t>
            </a:r>
            <a:r>
              <a:rPr lang="en-US" sz="1000" b="0" dirty="0">
                <a:solidFill>
                  <a:srgbClr val="000000"/>
                </a:solidFill>
                <a:effectLst/>
                <a:latin typeface="Consolas" panose="020B0609020204030204" pitchFamily="49" charset="0"/>
              </a:rPr>
              <a:t> =&gt;</a:t>
            </a:r>
          </a:p>
          <a:p>
            <a:r>
              <a:rPr lang="en-US" sz="1000" b="0" dirty="0">
                <a:solidFill>
                  <a:srgbClr val="222222"/>
                </a:solidFill>
                <a:effectLst/>
                <a:latin typeface="Consolas" panose="020B0609020204030204" pitchFamily="49" charset="0"/>
              </a:rPr>
              <a:t>{</a:t>
            </a:r>
            <a:endParaRPr lang="en-US" sz="1000" b="0" dirty="0">
              <a:solidFill>
                <a:srgbClr val="000000"/>
              </a:solidFill>
              <a:effectLst/>
              <a:latin typeface="Consolas" panose="020B0609020204030204" pitchFamily="49" charset="0"/>
            </a:endParaRPr>
          </a:p>
          <a:p>
            <a:r>
              <a:rPr lang="en-US" sz="1000" b="0" dirty="0">
                <a:solidFill>
                  <a:srgbClr val="000000"/>
                </a:solidFill>
                <a:effectLst/>
                <a:latin typeface="Consolas" panose="020B0609020204030204" pitchFamily="49" charset="0"/>
              </a:rPr>
              <a:t>    </a:t>
            </a:r>
            <a:r>
              <a:rPr lang="en-US" sz="1000" b="0" dirty="0">
                <a:solidFill>
                  <a:srgbClr val="AF00DB"/>
                </a:solidFill>
                <a:effectLst/>
                <a:latin typeface="Consolas" panose="020B0609020204030204" pitchFamily="49" charset="0"/>
              </a:rPr>
              <a:t>if</a:t>
            </a:r>
            <a:r>
              <a:rPr lang="en-US" sz="1000" b="0" dirty="0">
                <a:solidFill>
                  <a:srgbClr val="000000"/>
                </a:solidFill>
                <a:effectLst/>
                <a:latin typeface="Consolas" panose="020B0609020204030204" pitchFamily="49" charset="0"/>
              </a:rPr>
              <a:t> </a:t>
            </a:r>
            <a:r>
              <a:rPr lang="en-US" sz="1000" b="0" dirty="0">
                <a:solidFill>
                  <a:srgbClr val="222222"/>
                </a:solidFill>
                <a:effectLst/>
                <a:latin typeface="Consolas" panose="020B0609020204030204" pitchFamily="49" charset="0"/>
              </a:rPr>
              <a:t>(</a:t>
            </a:r>
            <a:r>
              <a:rPr lang="en-US" sz="1000" b="0" dirty="0" err="1">
                <a:solidFill>
                  <a:srgbClr val="001080"/>
                </a:solidFill>
                <a:effectLst/>
                <a:latin typeface="Consolas" panose="020B0609020204030204" pitchFamily="49" charset="0"/>
              </a:rPr>
              <a:t>eventGridEvent</a:t>
            </a:r>
            <a:r>
              <a:rPr lang="en-US" sz="1000" b="0" dirty="0" err="1">
                <a:solidFill>
                  <a:srgbClr val="000000"/>
                </a:solidFill>
                <a:effectLst/>
                <a:latin typeface="Consolas" panose="020B0609020204030204" pitchFamily="49" charset="0"/>
              </a:rPr>
              <a:t>.</a:t>
            </a:r>
            <a:r>
              <a:rPr lang="en-US" sz="1000" b="0" dirty="0" err="1">
                <a:solidFill>
                  <a:srgbClr val="222222"/>
                </a:solidFill>
                <a:effectLst/>
                <a:latin typeface="Consolas" panose="020B0609020204030204" pitchFamily="49" charset="0"/>
              </a:rPr>
              <a:t>EventType</a:t>
            </a:r>
            <a:r>
              <a:rPr lang="en-US" sz="1000" b="0" dirty="0">
                <a:solidFill>
                  <a:srgbClr val="000000"/>
                </a:solidFill>
                <a:effectLst/>
                <a:latin typeface="Consolas" panose="020B0609020204030204" pitchFamily="49" charset="0"/>
              </a:rPr>
              <a:t> == </a:t>
            </a:r>
            <a:r>
              <a:rPr lang="en-US" sz="1000" b="0" dirty="0">
                <a:solidFill>
                  <a:srgbClr val="A31515"/>
                </a:solidFill>
                <a:effectLst/>
                <a:latin typeface="Consolas" panose="020B0609020204030204" pitchFamily="49" charset="0"/>
              </a:rPr>
              <a:t>"</a:t>
            </a:r>
            <a:r>
              <a:rPr lang="en-US" sz="1000" b="0" dirty="0" err="1">
                <a:solidFill>
                  <a:srgbClr val="A31515"/>
                </a:solidFill>
                <a:effectLst/>
                <a:latin typeface="Consolas" panose="020B0609020204030204" pitchFamily="49" charset="0"/>
              </a:rPr>
              <a:t>Microsoft.Communication.IncomingCall</a:t>
            </a:r>
            <a:r>
              <a:rPr lang="en-US" sz="1000" b="0" dirty="0">
                <a:solidFill>
                  <a:srgbClr val="A31515"/>
                </a:solidFill>
                <a:effectLst/>
                <a:latin typeface="Consolas" panose="020B0609020204030204" pitchFamily="49" charset="0"/>
              </a:rPr>
              <a:t>"</a:t>
            </a:r>
            <a:r>
              <a:rPr lang="en-US" sz="1000" b="0" dirty="0">
                <a:solidFill>
                  <a:srgbClr val="222222"/>
                </a:solidFill>
                <a:effectLst/>
                <a:latin typeface="Consolas" panose="020B0609020204030204" pitchFamily="49" charset="0"/>
              </a:rPr>
              <a:t>)</a:t>
            </a:r>
          </a:p>
          <a:p>
            <a:r>
              <a:rPr lang="en-US" sz="1000" dirty="0">
                <a:solidFill>
                  <a:srgbClr val="222222"/>
                </a:solidFill>
              </a:rPr>
              <a:t>{</a:t>
            </a:r>
          </a:p>
          <a:p>
            <a:r>
              <a:rPr lang="en-US" sz="1000" dirty="0">
                <a:solidFill>
                  <a:srgbClr val="008000"/>
                </a:solidFill>
              </a:rPr>
              <a:t>// Register call back </a:t>
            </a:r>
            <a:r>
              <a:rPr lang="en-US" sz="1000" dirty="0" err="1">
                <a:solidFill>
                  <a:srgbClr val="008000"/>
                </a:solidFill>
              </a:rPr>
              <a:t>url</a:t>
            </a:r>
            <a:endParaRPr lang="en-US" sz="1000" dirty="0">
              <a:solidFill>
                <a:srgbClr val="008000"/>
              </a:solidFill>
            </a:endParaRPr>
          </a:p>
          <a:p>
            <a:r>
              <a:rPr lang="en-US" sz="1000" dirty="0">
                <a:solidFill>
                  <a:srgbClr val="008000"/>
                </a:solidFill>
              </a:rPr>
              <a:t>// add logic</a:t>
            </a:r>
          </a:p>
          <a:p>
            <a:r>
              <a:rPr lang="en-US" sz="1000" dirty="0">
                <a:solidFill>
                  <a:srgbClr val="222222"/>
                </a:solidFill>
              </a:rPr>
              <a:t>}</a:t>
            </a:r>
          </a:p>
          <a:p>
            <a:endParaRPr lang="en-US" sz="1000" dirty="0">
              <a:solidFill>
                <a:srgbClr val="222222"/>
              </a:solidFill>
            </a:endParaRPr>
          </a:p>
          <a:p>
            <a:endParaRPr lang="en-US" sz="1000" dirty="0">
              <a:solidFill>
                <a:srgbClr val="222222"/>
              </a:solidFill>
            </a:endParaRPr>
          </a:p>
          <a:p>
            <a:r>
              <a:rPr lang="en-US" sz="800" b="0" dirty="0">
                <a:solidFill>
                  <a:srgbClr val="008000"/>
                </a:solidFill>
                <a:effectLst/>
                <a:latin typeface="Consolas" panose="020B0609020204030204" pitchFamily="49" charset="0"/>
              </a:rPr>
              <a:t>//</a:t>
            </a:r>
            <a:r>
              <a:rPr lang="en-US" sz="1000" dirty="0">
                <a:solidFill>
                  <a:srgbClr val="008000"/>
                </a:solidFill>
              </a:rPr>
              <a:t>Handle call back event such as recognize the speech of the customer, or call connected. </a:t>
            </a:r>
          </a:p>
          <a:p>
            <a:r>
              <a:rPr lang="en-US" sz="1000" dirty="0">
                <a:solidFill>
                  <a:srgbClr val="008000"/>
                </a:solidFill>
              </a:rPr>
              <a:t>//These events are sent by the Event grid you need to configure in the ACS resource.</a:t>
            </a:r>
          </a:p>
          <a:p>
            <a:r>
              <a:rPr lang="en-US" sz="1000" b="0" dirty="0" err="1">
                <a:solidFill>
                  <a:srgbClr val="001080"/>
                </a:solidFill>
                <a:effectLst/>
                <a:latin typeface="Consolas" panose="020B0609020204030204" pitchFamily="49" charset="0"/>
              </a:rPr>
              <a:t>app</a:t>
            </a:r>
            <a:r>
              <a:rPr lang="en-US" sz="1000" b="0" dirty="0" err="1">
                <a:solidFill>
                  <a:srgbClr val="000000"/>
                </a:solidFill>
                <a:effectLst/>
                <a:latin typeface="Consolas" panose="020B0609020204030204" pitchFamily="49" charset="0"/>
              </a:rPr>
              <a:t>.</a:t>
            </a:r>
            <a:r>
              <a:rPr lang="en-US" sz="1000" b="0" dirty="0" err="1">
                <a:solidFill>
                  <a:srgbClr val="795E26"/>
                </a:solidFill>
                <a:effectLst/>
                <a:latin typeface="Consolas" panose="020B0609020204030204" pitchFamily="49" charset="0"/>
              </a:rPr>
              <a:t>MapPost</a:t>
            </a:r>
            <a:r>
              <a:rPr lang="en-US" sz="1000" b="0" dirty="0">
                <a:solidFill>
                  <a:srgbClr val="222222"/>
                </a:solidFill>
                <a:effectLst/>
                <a:latin typeface="Consolas" panose="020B0609020204030204" pitchFamily="49" charset="0"/>
              </a:rPr>
              <a:t>(</a:t>
            </a:r>
            <a:r>
              <a:rPr lang="en-US" sz="1000" b="0" dirty="0">
                <a:solidFill>
                  <a:srgbClr val="A31515"/>
                </a:solidFill>
                <a:effectLst/>
                <a:latin typeface="Consolas" panose="020B0609020204030204" pitchFamily="49" charset="0"/>
              </a:rPr>
              <a:t>"/</a:t>
            </a:r>
            <a:r>
              <a:rPr lang="en-US" sz="1000" b="0" dirty="0" err="1">
                <a:solidFill>
                  <a:srgbClr val="A31515"/>
                </a:solidFill>
                <a:effectLst/>
                <a:latin typeface="Consolas" panose="020B0609020204030204" pitchFamily="49" charset="0"/>
              </a:rPr>
              <a:t>api</a:t>
            </a:r>
            <a:r>
              <a:rPr lang="en-US" sz="1000" b="0" dirty="0">
                <a:solidFill>
                  <a:srgbClr val="A31515"/>
                </a:solidFill>
                <a:effectLst/>
                <a:latin typeface="Consolas" panose="020B0609020204030204" pitchFamily="49" charset="0"/>
              </a:rPr>
              <a:t>/callbacks/</a:t>
            </a:r>
            <a:r>
              <a:rPr lang="en-US" sz="1000" b="0" dirty="0">
                <a:solidFill>
                  <a:srgbClr val="0073FF"/>
                </a:solidFill>
                <a:effectLst/>
                <a:latin typeface="Consolas" panose="020B0609020204030204" pitchFamily="49" charset="0"/>
              </a:rPr>
              <a:t>{</a:t>
            </a:r>
            <a:r>
              <a:rPr lang="en-US" sz="1000" b="0" dirty="0" err="1">
                <a:solidFill>
                  <a:srgbClr val="222222"/>
                </a:solidFill>
                <a:effectLst/>
                <a:latin typeface="Consolas" panose="020B0609020204030204" pitchFamily="49" charset="0"/>
              </a:rPr>
              <a:t>contextId</a:t>
            </a:r>
            <a:r>
              <a:rPr lang="en-US" sz="1000" b="0" dirty="0">
                <a:solidFill>
                  <a:srgbClr val="0073FF"/>
                </a:solidFill>
                <a:effectLst/>
                <a:latin typeface="Consolas" panose="020B0609020204030204" pitchFamily="49" charset="0"/>
              </a:rPr>
              <a:t>}</a:t>
            </a:r>
            <a:r>
              <a:rPr lang="en-US" sz="1000" b="0" dirty="0">
                <a:solidFill>
                  <a:srgbClr val="A31515"/>
                </a:solidFill>
                <a:effectLst/>
                <a:latin typeface="Consolas" panose="020B0609020204030204" pitchFamily="49" charset="0"/>
              </a:rPr>
              <a:t>"</a:t>
            </a:r>
            <a:r>
              <a:rPr lang="en-US" sz="1000" b="0" dirty="0">
                <a:solidFill>
                  <a:srgbClr val="222222"/>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async</a:t>
            </a:r>
            <a:r>
              <a:rPr lang="en-US" sz="1000" b="0" dirty="0">
                <a:solidFill>
                  <a:srgbClr val="000000"/>
                </a:solidFill>
                <a:effectLst/>
                <a:latin typeface="Consolas" panose="020B0609020204030204" pitchFamily="49" charset="0"/>
              </a:rPr>
              <a:t> </a:t>
            </a:r>
            <a:r>
              <a:rPr lang="en-US" sz="1000" b="0" dirty="0">
                <a:solidFill>
                  <a:srgbClr val="222222"/>
                </a:solidFill>
                <a:effectLst/>
                <a:latin typeface="Consolas" panose="020B0609020204030204" pitchFamily="49" charset="0"/>
              </a:rPr>
              <a:t>(</a:t>
            </a:r>
            <a:r>
              <a:rPr lang="en-US" sz="1000" b="0" dirty="0" err="1">
                <a:solidFill>
                  <a:srgbClr val="267F99"/>
                </a:solidFill>
                <a:effectLst/>
                <a:latin typeface="Consolas" panose="020B0609020204030204" pitchFamily="49" charset="0"/>
              </a:rPr>
              <a:t>CloudEvent</a:t>
            </a:r>
            <a:r>
              <a:rPr lang="en-US" sz="1000" b="0" dirty="0">
                <a:solidFill>
                  <a:srgbClr val="222222"/>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err="1">
                <a:solidFill>
                  <a:srgbClr val="001080"/>
                </a:solidFill>
                <a:effectLst/>
                <a:latin typeface="Consolas" panose="020B0609020204030204" pitchFamily="49" charset="0"/>
              </a:rPr>
              <a:t>cloudEvents</a:t>
            </a:r>
            <a:r>
              <a:rPr lang="en-US" sz="1000" b="0" dirty="0">
                <a:solidFill>
                  <a:srgbClr val="222222"/>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err="1">
                <a:solidFill>
                  <a:srgbClr val="267F99"/>
                </a:solidFill>
                <a:effectLst/>
                <a:latin typeface="Consolas" panose="020B0609020204030204" pitchFamily="49" charset="0"/>
              </a:rPr>
              <a:t>ILogger</a:t>
            </a:r>
            <a:r>
              <a:rPr lang="en-US" sz="1000" b="0" dirty="0">
                <a:solidFill>
                  <a:srgbClr val="222222"/>
                </a:solidFill>
                <a:effectLst/>
                <a:latin typeface="Consolas" panose="020B0609020204030204" pitchFamily="49" charset="0"/>
              </a:rPr>
              <a:t>&lt;</a:t>
            </a:r>
            <a:r>
              <a:rPr lang="en-US" sz="1000" b="0" dirty="0">
                <a:solidFill>
                  <a:srgbClr val="267F99"/>
                </a:solidFill>
                <a:effectLst/>
                <a:latin typeface="Consolas" panose="020B0609020204030204" pitchFamily="49" charset="0"/>
              </a:rPr>
              <a:t>Program</a:t>
            </a:r>
            <a:r>
              <a:rPr lang="en-US" sz="1000" b="0" dirty="0">
                <a:solidFill>
                  <a:srgbClr val="222222"/>
                </a:solidFill>
                <a:effectLst/>
                <a:latin typeface="Consolas" panose="020B0609020204030204" pitchFamily="49" charset="0"/>
              </a:rPr>
              <a:t>&gt;</a:t>
            </a:r>
            <a:r>
              <a:rPr lang="en-US" sz="1000" b="0" dirty="0">
                <a:solidFill>
                  <a:srgbClr val="000000"/>
                </a:solidFill>
                <a:effectLst/>
                <a:latin typeface="Consolas" panose="020B0609020204030204" pitchFamily="49" charset="0"/>
              </a:rPr>
              <a:t> </a:t>
            </a:r>
            <a:r>
              <a:rPr lang="en-US" sz="1000" b="0" dirty="0">
                <a:solidFill>
                  <a:srgbClr val="001080"/>
                </a:solidFill>
                <a:effectLst/>
                <a:latin typeface="Consolas" panose="020B0609020204030204" pitchFamily="49" charset="0"/>
              </a:rPr>
              <a:t>logger</a:t>
            </a:r>
            <a:r>
              <a:rPr lang="en-US" sz="1000" b="0" dirty="0">
                <a:solidFill>
                  <a:srgbClr val="222222"/>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a:solidFill>
                  <a:srgbClr val="222222"/>
                </a:solidFill>
                <a:effectLst/>
                <a:latin typeface="Consolas" panose="020B0609020204030204" pitchFamily="49" charset="0"/>
              </a:rPr>
              <a:t>[</a:t>
            </a:r>
            <a:r>
              <a:rPr lang="en-US" sz="1000" b="0" dirty="0" err="1">
                <a:solidFill>
                  <a:srgbClr val="267F99"/>
                </a:solidFill>
                <a:effectLst/>
                <a:latin typeface="Consolas" panose="020B0609020204030204" pitchFamily="49" charset="0"/>
              </a:rPr>
              <a:t>FromRoute</a:t>
            </a:r>
            <a:r>
              <a:rPr lang="en-US" sz="1000" b="0" dirty="0">
                <a:solidFill>
                  <a:srgbClr val="222222"/>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string</a:t>
            </a:r>
            <a:r>
              <a:rPr lang="en-US" sz="1000" b="0" dirty="0">
                <a:solidFill>
                  <a:srgbClr val="000000"/>
                </a:solidFill>
                <a:effectLst/>
                <a:latin typeface="Consolas" panose="020B0609020204030204" pitchFamily="49" charset="0"/>
              </a:rPr>
              <a:t> </a:t>
            </a:r>
            <a:r>
              <a:rPr lang="en-US" sz="1000" b="0" dirty="0" err="1">
                <a:solidFill>
                  <a:srgbClr val="001080"/>
                </a:solidFill>
                <a:effectLst/>
                <a:latin typeface="Consolas" panose="020B0609020204030204" pitchFamily="49" charset="0"/>
              </a:rPr>
              <a:t>contextId</a:t>
            </a:r>
            <a:r>
              <a:rPr lang="en-US" sz="1000" b="0" dirty="0">
                <a:solidFill>
                  <a:srgbClr val="222222"/>
                </a:solidFill>
                <a:effectLst/>
                <a:latin typeface="Consolas" panose="020B0609020204030204" pitchFamily="49" charset="0"/>
              </a:rPr>
              <a:t>,</a:t>
            </a:r>
            <a:endParaRPr lang="en-US" sz="1000" b="0" dirty="0">
              <a:solidFill>
                <a:srgbClr val="000000"/>
              </a:solidFill>
              <a:effectLst/>
              <a:latin typeface="Consolas" panose="020B0609020204030204" pitchFamily="49" charset="0"/>
            </a:endParaRPr>
          </a:p>
          <a:p>
            <a:r>
              <a:rPr lang="en-US" sz="1000" b="0" dirty="0">
                <a:solidFill>
                  <a:srgbClr val="000000"/>
                </a:solidFill>
                <a:effectLst/>
                <a:latin typeface="Consolas" panose="020B0609020204030204" pitchFamily="49" charset="0"/>
              </a:rPr>
              <a:t>    </a:t>
            </a:r>
            <a:r>
              <a:rPr lang="en-US" sz="1000" b="0" dirty="0">
                <a:solidFill>
                  <a:srgbClr val="222222"/>
                </a:solidFill>
                <a:effectLst/>
                <a:latin typeface="Consolas" panose="020B0609020204030204" pitchFamily="49" charset="0"/>
              </a:rPr>
              <a:t>[</a:t>
            </a:r>
            <a:r>
              <a:rPr lang="en-US" sz="1000" b="0" dirty="0">
                <a:solidFill>
                  <a:srgbClr val="267F99"/>
                </a:solidFill>
                <a:effectLst/>
                <a:latin typeface="Consolas" panose="020B0609020204030204" pitchFamily="49" charset="0"/>
              </a:rPr>
              <a:t>Required</a:t>
            </a:r>
            <a:r>
              <a:rPr lang="en-US" sz="1000" b="0" dirty="0">
                <a:solidFill>
                  <a:srgbClr val="222222"/>
                </a:solidFill>
                <a:effectLst/>
                <a:latin typeface="Consolas" panose="020B0609020204030204" pitchFamily="49" charset="0"/>
              </a:rPr>
              <a:t>]</a:t>
            </a:r>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string</a:t>
            </a:r>
            <a:r>
              <a:rPr lang="en-US" sz="1000" b="0" dirty="0">
                <a:solidFill>
                  <a:srgbClr val="000000"/>
                </a:solidFill>
                <a:effectLst/>
                <a:latin typeface="Consolas" panose="020B0609020204030204" pitchFamily="49" charset="0"/>
              </a:rPr>
              <a:t> </a:t>
            </a:r>
            <a:r>
              <a:rPr lang="en-US" sz="1000" b="0" dirty="0" err="1">
                <a:solidFill>
                  <a:srgbClr val="001080"/>
                </a:solidFill>
                <a:effectLst/>
                <a:latin typeface="Consolas" panose="020B0609020204030204" pitchFamily="49" charset="0"/>
              </a:rPr>
              <a:t>callerId</a:t>
            </a:r>
            <a:r>
              <a:rPr lang="en-US" sz="1000" b="0" dirty="0">
                <a:solidFill>
                  <a:srgbClr val="222222"/>
                </a:solidFill>
                <a:effectLst/>
                <a:latin typeface="Consolas" panose="020B0609020204030204" pitchFamily="49" charset="0"/>
              </a:rPr>
              <a:t>)</a:t>
            </a:r>
            <a:r>
              <a:rPr lang="en-US" sz="1000" b="0" dirty="0">
                <a:solidFill>
                  <a:srgbClr val="000000"/>
                </a:solidFill>
                <a:effectLst/>
                <a:latin typeface="Consolas" panose="020B0609020204030204" pitchFamily="49" charset="0"/>
              </a:rPr>
              <a:t> =&gt; </a:t>
            </a:r>
            <a:r>
              <a:rPr lang="en-US" sz="1000" b="0" dirty="0">
                <a:solidFill>
                  <a:srgbClr val="222222"/>
                </a:solidFill>
                <a:effectLst/>
                <a:latin typeface="Consolas" panose="020B0609020204030204" pitchFamily="49" charset="0"/>
              </a:rPr>
              <a:t>{</a:t>
            </a:r>
            <a:endParaRPr lang="en-US" sz="1000" b="0" dirty="0">
              <a:solidFill>
                <a:srgbClr val="000000"/>
              </a:solidFill>
              <a:effectLst/>
              <a:latin typeface="Consolas" panose="020B0609020204030204" pitchFamily="49" charset="0"/>
            </a:endParaRPr>
          </a:p>
          <a:p>
            <a:r>
              <a:rPr lang="en-US" sz="1000" b="0" dirty="0">
                <a:solidFill>
                  <a:srgbClr val="000000"/>
                </a:solidFill>
                <a:effectLst/>
                <a:latin typeface="Consolas" panose="020B0609020204030204" pitchFamily="49" charset="0"/>
              </a:rPr>
              <a:t>        </a:t>
            </a:r>
            <a:r>
              <a:rPr lang="en-US" sz="1000" b="0" dirty="0">
                <a:solidFill>
                  <a:srgbClr val="AF00DB"/>
                </a:solidFill>
                <a:effectLst/>
                <a:latin typeface="Consolas" panose="020B0609020204030204" pitchFamily="49" charset="0"/>
              </a:rPr>
              <a:t>foreach</a:t>
            </a:r>
            <a:r>
              <a:rPr lang="en-US" sz="1000" b="0" dirty="0">
                <a:solidFill>
                  <a:srgbClr val="000000"/>
                </a:solidFill>
                <a:effectLst/>
                <a:latin typeface="Consolas" panose="020B0609020204030204" pitchFamily="49" charset="0"/>
              </a:rPr>
              <a:t> </a:t>
            </a:r>
            <a:r>
              <a:rPr lang="en-US" sz="1000" b="0" dirty="0">
                <a:solidFill>
                  <a:srgbClr val="222222"/>
                </a:solidFill>
                <a:effectLst/>
                <a:latin typeface="Consolas" panose="020B0609020204030204" pitchFamily="49" charset="0"/>
              </a:rPr>
              <a:t>(</a:t>
            </a:r>
            <a:r>
              <a:rPr lang="en-US" sz="1000" b="0" dirty="0">
                <a:solidFill>
                  <a:srgbClr val="0000FF"/>
                </a:solidFill>
                <a:effectLst/>
                <a:latin typeface="Consolas" panose="020B0609020204030204" pitchFamily="49" charset="0"/>
              </a:rPr>
              <a:t>var</a:t>
            </a:r>
            <a:r>
              <a:rPr lang="en-US" sz="1000" b="0" dirty="0">
                <a:solidFill>
                  <a:srgbClr val="000000"/>
                </a:solidFill>
                <a:effectLst/>
                <a:latin typeface="Consolas" panose="020B0609020204030204" pitchFamily="49" charset="0"/>
              </a:rPr>
              <a:t> </a:t>
            </a:r>
            <a:r>
              <a:rPr lang="en-US" sz="1000" b="0" dirty="0" err="1">
                <a:solidFill>
                  <a:srgbClr val="001080"/>
                </a:solidFill>
                <a:effectLst/>
                <a:latin typeface="Consolas" panose="020B0609020204030204" pitchFamily="49" charset="0"/>
              </a:rPr>
              <a:t>cloudEvent</a:t>
            </a:r>
            <a:r>
              <a:rPr lang="en-US" sz="1000" b="0" dirty="0">
                <a:solidFill>
                  <a:srgbClr val="000000"/>
                </a:solidFill>
                <a:effectLst/>
                <a:latin typeface="Consolas" panose="020B0609020204030204" pitchFamily="49" charset="0"/>
              </a:rPr>
              <a:t> </a:t>
            </a:r>
            <a:r>
              <a:rPr lang="en-US" sz="1000" b="0" dirty="0">
                <a:solidFill>
                  <a:srgbClr val="AF00DB"/>
                </a:solidFill>
                <a:effectLst/>
                <a:latin typeface="Consolas" panose="020B0609020204030204" pitchFamily="49" charset="0"/>
              </a:rPr>
              <a:t>in</a:t>
            </a:r>
            <a:r>
              <a:rPr lang="en-US" sz="1000" b="0" dirty="0">
                <a:solidFill>
                  <a:srgbClr val="000000"/>
                </a:solidFill>
                <a:effectLst/>
                <a:latin typeface="Consolas" panose="020B0609020204030204" pitchFamily="49" charset="0"/>
              </a:rPr>
              <a:t> </a:t>
            </a:r>
            <a:r>
              <a:rPr lang="en-US" sz="1000" b="0" dirty="0" err="1">
                <a:solidFill>
                  <a:srgbClr val="001080"/>
                </a:solidFill>
                <a:effectLst/>
                <a:latin typeface="Consolas" panose="020B0609020204030204" pitchFamily="49" charset="0"/>
              </a:rPr>
              <a:t>cloudEvents</a:t>
            </a:r>
            <a:r>
              <a:rPr lang="en-US" sz="1000" b="0" dirty="0">
                <a:solidFill>
                  <a:srgbClr val="222222"/>
                </a:solidFill>
                <a:effectLst/>
                <a:latin typeface="Consolas" panose="020B0609020204030204" pitchFamily="49" charset="0"/>
              </a:rPr>
              <a:t>)</a:t>
            </a:r>
            <a:endParaRPr lang="en-US" sz="1000" b="0" dirty="0">
              <a:solidFill>
                <a:srgbClr val="000000"/>
              </a:solidFill>
              <a:effectLst/>
              <a:latin typeface="Consolas" panose="020B0609020204030204" pitchFamily="49" charset="0"/>
            </a:endParaRPr>
          </a:p>
          <a:p>
            <a:r>
              <a:rPr lang="en-US" sz="1000" b="0" dirty="0">
                <a:solidFill>
                  <a:srgbClr val="000000"/>
                </a:solidFill>
                <a:effectLst/>
                <a:latin typeface="Consolas" panose="020B0609020204030204" pitchFamily="49" charset="0"/>
              </a:rPr>
              <a:t>        </a:t>
            </a:r>
            <a:r>
              <a:rPr lang="en-US" sz="1000" b="0" dirty="0">
                <a:solidFill>
                  <a:srgbClr val="222222"/>
                </a:solidFill>
                <a:effectLst/>
                <a:latin typeface="Consolas" panose="020B0609020204030204" pitchFamily="49" charset="0"/>
              </a:rPr>
              <a:t>{</a:t>
            </a:r>
            <a:endParaRPr lang="en-US" sz="1000" b="0" dirty="0">
              <a:solidFill>
                <a:srgbClr val="000000"/>
              </a:solidFill>
              <a:effectLst/>
              <a:latin typeface="Consolas" panose="020B0609020204030204" pitchFamily="49" charset="0"/>
            </a:endParaRPr>
          </a:p>
          <a:p>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var</a:t>
            </a:r>
            <a:r>
              <a:rPr lang="en-US" sz="1000" b="0" dirty="0">
                <a:solidFill>
                  <a:srgbClr val="000000"/>
                </a:solidFill>
                <a:effectLst/>
                <a:latin typeface="Consolas" panose="020B0609020204030204" pitchFamily="49" charset="0"/>
              </a:rPr>
              <a:t> </a:t>
            </a:r>
            <a:r>
              <a:rPr lang="en-US" sz="1000" b="0" dirty="0" err="1">
                <a:solidFill>
                  <a:srgbClr val="001080"/>
                </a:solidFill>
                <a:effectLst/>
                <a:latin typeface="Consolas" panose="020B0609020204030204" pitchFamily="49" charset="0"/>
              </a:rPr>
              <a:t>parsedEvent</a:t>
            </a:r>
            <a:r>
              <a:rPr lang="en-US" sz="1000" b="0" dirty="0">
                <a:solidFill>
                  <a:srgbClr val="000000"/>
                </a:solidFill>
                <a:effectLst/>
                <a:latin typeface="Consolas" panose="020B0609020204030204" pitchFamily="49" charset="0"/>
              </a:rPr>
              <a:t> = </a:t>
            </a:r>
            <a:r>
              <a:rPr lang="en-US" sz="1000" b="0" dirty="0" err="1">
                <a:solidFill>
                  <a:srgbClr val="267F99"/>
                </a:solidFill>
                <a:effectLst/>
                <a:latin typeface="Consolas" panose="020B0609020204030204" pitchFamily="49" charset="0"/>
              </a:rPr>
              <a:t>CallAutomationEventParser</a:t>
            </a:r>
            <a:r>
              <a:rPr lang="en-US" sz="1000" b="0" dirty="0" err="1">
                <a:solidFill>
                  <a:srgbClr val="000000"/>
                </a:solidFill>
                <a:effectLst/>
                <a:latin typeface="Consolas" panose="020B0609020204030204" pitchFamily="49" charset="0"/>
              </a:rPr>
              <a:t>.</a:t>
            </a:r>
            <a:r>
              <a:rPr lang="en-US" sz="1000" b="0" dirty="0" err="1">
                <a:solidFill>
                  <a:srgbClr val="795E26"/>
                </a:solidFill>
                <a:effectLst/>
                <a:latin typeface="Consolas" panose="020B0609020204030204" pitchFamily="49" charset="0"/>
              </a:rPr>
              <a:t>Parse</a:t>
            </a:r>
            <a:r>
              <a:rPr lang="en-US" sz="1000" b="0" dirty="0">
                <a:solidFill>
                  <a:srgbClr val="222222"/>
                </a:solidFill>
                <a:effectLst/>
                <a:latin typeface="Consolas" panose="020B0609020204030204" pitchFamily="49" charset="0"/>
              </a:rPr>
              <a:t>(</a:t>
            </a:r>
            <a:r>
              <a:rPr lang="en-US" sz="1000" b="0" dirty="0" err="1">
                <a:solidFill>
                  <a:srgbClr val="001080"/>
                </a:solidFill>
                <a:effectLst/>
                <a:latin typeface="Consolas" panose="020B0609020204030204" pitchFamily="49" charset="0"/>
              </a:rPr>
              <a:t>cloudEvent</a:t>
            </a:r>
            <a:r>
              <a:rPr lang="en-US" sz="1000" b="0" dirty="0">
                <a:solidFill>
                  <a:srgbClr val="222222"/>
                </a:solidFill>
                <a:effectLst/>
                <a:latin typeface="Consolas" panose="020B0609020204030204" pitchFamily="49" charset="0"/>
              </a:rPr>
              <a:t>);</a:t>
            </a:r>
            <a:endParaRPr lang="en-US" sz="1000" b="0" dirty="0">
              <a:solidFill>
                <a:srgbClr val="000000"/>
              </a:solidFill>
              <a:effectLst/>
              <a:latin typeface="Consolas" panose="020B0609020204030204" pitchFamily="49" charset="0"/>
            </a:endParaRPr>
          </a:p>
          <a:p>
            <a:r>
              <a:rPr lang="en-US" sz="1000" b="0" dirty="0">
                <a:solidFill>
                  <a:srgbClr val="000000"/>
                </a:solidFill>
                <a:effectLst/>
                <a:latin typeface="Consolas" panose="020B0609020204030204" pitchFamily="49" charset="0"/>
              </a:rPr>
              <a:t> </a:t>
            </a:r>
            <a:br>
              <a:rPr lang="en-US" sz="1000" b="0" dirty="0">
                <a:solidFill>
                  <a:srgbClr val="000000"/>
                </a:solidFill>
                <a:effectLst/>
                <a:latin typeface="Consolas" panose="020B0609020204030204" pitchFamily="49" charset="0"/>
              </a:rPr>
            </a:br>
            <a:r>
              <a:rPr lang="en-US" sz="1000" b="0" dirty="0">
                <a:solidFill>
                  <a:srgbClr val="000000"/>
                </a:solidFill>
                <a:effectLst/>
                <a:latin typeface="Consolas" panose="020B0609020204030204" pitchFamily="49" charset="0"/>
              </a:rPr>
              <a:t>            </a:t>
            </a:r>
            <a:r>
              <a:rPr lang="en-US" sz="1000" b="0" dirty="0">
                <a:solidFill>
                  <a:srgbClr val="AF00DB"/>
                </a:solidFill>
                <a:effectLst/>
                <a:latin typeface="Consolas" panose="020B0609020204030204" pitchFamily="49" charset="0"/>
              </a:rPr>
              <a:t>if</a:t>
            </a:r>
            <a:r>
              <a:rPr lang="en-US" sz="1000" b="0" dirty="0">
                <a:solidFill>
                  <a:srgbClr val="000000"/>
                </a:solidFill>
                <a:effectLst/>
                <a:latin typeface="Consolas" panose="020B0609020204030204" pitchFamily="49" charset="0"/>
              </a:rPr>
              <a:t> </a:t>
            </a:r>
            <a:r>
              <a:rPr lang="en-US" sz="1000" b="0" dirty="0">
                <a:solidFill>
                  <a:srgbClr val="222222"/>
                </a:solidFill>
                <a:effectLst/>
                <a:latin typeface="Consolas" panose="020B0609020204030204" pitchFamily="49" charset="0"/>
              </a:rPr>
              <a:t>(</a:t>
            </a:r>
            <a:r>
              <a:rPr lang="en-US" sz="1000" b="0" dirty="0" err="1">
                <a:solidFill>
                  <a:srgbClr val="001080"/>
                </a:solidFill>
                <a:effectLst/>
                <a:latin typeface="Consolas" panose="020B0609020204030204" pitchFamily="49" charset="0"/>
              </a:rPr>
              <a:t>parsedEvent</a:t>
            </a:r>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is</a:t>
            </a:r>
            <a:r>
              <a:rPr lang="en-US" sz="1000" b="0" dirty="0">
                <a:solidFill>
                  <a:srgbClr val="000000"/>
                </a:solidFill>
                <a:effectLst/>
                <a:latin typeface="Consolas" panose="020B0609020204030204" pitchFamily="49" charset="0"/>
              </a:rPr>
              <a:t> </a:t>
            </a:r>
            <a:r>
              <a:rPr lang="en-US" sz="1000" b="0" dirty="0" err="1">
                <a:solidFill>
                  <a:srgbClr val="267F99"/>
                </a:solidFill>
                <a:effectLst/>
                <a:latin typeface="Consolas" panose="020B0609020204030204" pitchFamily="49" charset="0"/>
              </a:rPr>
              <a:t>CallConnected</a:t>
            </a:r>
            <a:r>
              <a:rPr lang="en-US" sz="1000" b="0" dirty="0">
                <a:solidFill>
                  <a:srgbClr val="222222"/>
                </a:solidFill>
                <a:effectLst/>
                <a:latin typeface="Consolas" panose="020B0609020204030204" pitchFamily="49" charset="0"/>
              </a:rPr>
              <a:t>)</a:t>
            </a:r>
            <a:endParaRPr lang="en-US" sz="1000" b="0" dirty="0">
              <a:solidFill>
                <a:srgbClr val="000000"/>
              </a:solidFill>
              <a:effectLst/>
              <a:latin typeface="Consolas" panose="020B0609020204030204" pitchFamily="49" charset="0"/>
            </a:endParaRPr>
          </a:p>
          <a:p>
            <a:r>
              <a:rPr lang="en-US" sz="1000" b="0" dirty="0">
                <a:solidFill>
                  <a:srgbClr val="000000"/>
                </a:solidFill>
                <a:effectLst/>
                <a:latin typeface="Consolas" panose="020B0609020204030204" pitchFamily="49" charset="0"/>
              </a:rPr>
              <a:t>            </a:t>
            </a:r>
            <a:r>
              <a:rPr lang="en-US" sz="1000" b="0" dirty="0">
                <a:solidFill>
                  <a:srgbClr val="222222"/>
                </a:solidFill>
                <a:effectLst/>
                <a:latin typeface="Consolas" panose="020B0609020204030204" pitchFamily="49" charset="0"/>
              </a:rPr>
              <a:t>{}</a:t>
            </a:r>
            <a:endParaRPr lang="en-US" sz="1000" b="0" dirty="0">
              <a:solidFill>
                <a:srgbClr val="000000"/>
              </a:solidFill>
              <a:effectLst/>
              <a:latin typeface="Consolas" panose="020B0609020204030204" pitchFamily="49" charset="0"/>
            </a:endParaRPr>
          </a:p>
          <a:p>
            <a:br>
              <a:rPr lang="en-US" sz="1000" b="0" dirty="0">
                <a:solidFill>
                  <a:srgbClr val="000000"/>
                </a:solidFill>
                <a:effectLst/>
                <a:latin typeface="Consolas" panose="020B0609020204030204" pitchFamily="49" charset="0"/>
              </a:rPr>
            </a:br>
            <a:r>
              <a:rPr lang="en-US" sz="1000" b="0" dirty="0">
                <a:solidFill>
                  <a:srgbClr val="000000"/>
                </a:solidFill>
                <a:effectLst/>
                <a:latin typeface="Consolas" panose="020B0609020204030204" pitchFamily="49" charset="0"/>
              </a:rPr>
              <a:t>            </a:t>
            </a:r>
            <a:r>
              <a:rPr lang="en-US" sz="1000" b="0" dirty="0">
                <a:solidFill>
                  <a:srgbClr val="AF00DB"/>
                </a:solidFill>
                <a:effectLst/>
                <a:latin typeface="Consolas" panose="020B0609020204030204" pitchFamily="49" charset="0"/>
              </a:rPr>
              <a:t>if</a:t>
            </a:r>
            <a:r>
              <a:rPr lang="en-US" sz="1000" b="0" dirty="0">
                <a:solidFill>
                  <a:srgbClr val="000000"/>
                </a:solidFill>
                <a:effectLst/>
                <a:latin typeface="Consolas" panose="020B0609020204030204" pitchFamily="49" charset="0"/>
              </a:rPr>
              <a:t> </a:t>
            </a:r>
            <a:r>
              <a:rPr lang="en-US" sz="1000" b="0" dirty="0">
                <a:solidFill>
                  <a:srgbClr val="222222"/>
                </a:solidFill>
                <a:effectLst/>
                <a:latin typeface="Consolas" panose="020B0609020204030204" pitchFamily="49" charset="0"/>
              </a:rPr>
              <a:t>(</a:t>
            </a:r>
            <a:r>
              <a:rPr lang="en-US" sz="1000" b="0" dirty="0" err="1">
                <a:solidFill>
                  <a:srgbClr val="001080"/>
                </a:solidFill>
                <a:effectLst/>
                <a:latin typeface="Consolas" panose="020B0609020204030204" pitchFamily="49" charset="0"/>
              </a:rPr>
              <a:t>parsedEvent</a:t>
            </a:r>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is</a:t>
            </a:r>
            <a:r>
              <a:rPr lang="en-US" sz="1000" b="0" dirty="0">
                <a:solidFill>
                  <a:srgbClr val="000000"/>
                </a:solidFill>
                <a:effectLst/>
                <a:latin typeface="Consolas" panose="020B0609020204030204" pitchFamily="49" charset="0"/>
              </a:rPr>
              <a:t> </a:t>
            </a:r>
            <a:r>
              <a:rPr lang="en-US" sz="1000" b="0" dirty="0" err="1">
                <a:solidFill>
                  <a:srgbClr val="267F99"/>
                </a:solidFill>
                <a:effectLst/>
                <a:latin typeface="Consolas" panose="020B0609020204030204" pitchFamily="49" charset="0"/>
              </a:rPr>
              <a:t>RecognizeFailed</a:t>
            </a:r>
            <a:r>
              <a:rPr lang="en-US" sz="1000" b="0" dirty="0">
                <a:solidFill>
                  <a:srgbClr val="000000"/>
                </a:solidFill>
                <a:effectLst/>
                <a:latin typeface="Consolas" panose="020B0609020204030204" pitchFamily="49" charset="0"/>
              </a:rPr>
              <a:t> </a:t>
            </a:r>
            <a:r>
              <a:rPr lang="en-US" sz="1000" b="0" dirty="0" err="1">
                <a:solidFill>
                  <a:srgbClr val="001080"/>
                </a:solidFill>
                <a:effectLst/>
                <a:latin typeface="Consolas" panose="020B0609020204030204" pitchFamily="49" charset="0"/>
              </a:rPr>
              <a:t>recognizeFailed</a:t>
            </a:r>
            <a:r>
              <a:rPr lang="en-US" sz="1000" b="0" dirty="0">
                <a:solidFill>
                  <a:srgbClr val="222222"/>
                </a:solidFill>
                <a:effectLst/>
                <a:latin typeface="Consolas" panose="020B0609020204030204" pitchFamily="49" charset="0"/>
              </a:rPr>
              <a:t>)</a:t>
            </a:r>
          </a:p>
          <a:p>
            <a:r>
              <a:rPr lang="en-US" sz="1000" b="0" dirty="0">
                <a:solidFill>
                  <a:srgbClr val="000000"/>
                </a:solidFill>
                <a:effectLst/>
                <a:latin typeface="Consolas" panose="020B0609020204030204" pitchFamily="49" charset="0"/>
              </a:rPr>
              <a:t>            </a:t>
            </a:r>
            <a:r>
              <a:rPr lang="en-US" sz="1000" b="0" dirty="0">
                <a:solidFill>
                  <a:srgbClr val="222222"/>
                </a:solidFill>
                <a:effectLst/>
                <a:latin typeface="Consolas" panose="020B0609020204030204" pitchFamily="49" charset="0"/>
              </a:rPr>
              <a:t>{}</a:t>
            </a:r>
            <a:endParaRPr lang="en-US" sz="1000" b="0" dirty="0">
              <a:solidFill>
                <a:srgbClr val="000000"/>
              </a:solidFill>
              <a:effectLst/>
              <a:latin typeface="Consolas" panose="020B0609020204030204" pitchFamily="49" charset="0"/>
            </a:endParaRPr>
          </a:p>
          <a:p>
            <a:br>
              <a:rPr lang="en-US" sz="800" b="0" dirty="0">
                <a:solidFill>
                  <a:srgbClr val="000000"/>
                </a:solidFill>
                <a:effectLst/>
                <a:latin typeface="Consolas" panose="020B0609020204030204" pitchFamily="49" charset="0"/>
              </a:rPr>
            </a:br>
            <a:r>
              <a:rPr lang="en-US" sz="800" b="0" dirty="0">
                <a:solidFill>
                  <a:srgbClr val="222222"/>
                </a:solidFill>
                <a:effectLst/>
                <a:latin typeface="Consolas" panose="020B0609020204030204" pitchFamily="49" charset="0"/>
              </a:rPr>
              <a:t>            </a:t>
            </a:r>
            <a:r>
              <a:rPr lang="en-US" sz="1000" dirty="0">
                <a:solidFill>
                  <a:srgbClr val="008000"/>
                </a:solidFill>
              </a:rPr>
              <a:t>// This event is generated when the speech is recorded by call automation     //service. When the user on the other end of the line has completed their sentence</a:t>
            </a:r>
          </a:p>
          <a:p>
            <a:r>
              <a:rPr lang="en-US" sz="800" b="0" dirty="0">
                <a:solidFill>
                  <a:srgbClr val="000000"/>
                </a:solidFill>
                <a:effectLst/>
                <a:latin typeface="Consolas" panose="020B0609020204030204" pitchFamily="49" charset="0"/>
              </a:rPr>
              <a:t>        </a:t>
            </a:r>
            <a:r>
              <a:rPr lang="en-US" sz="1000" b="0" dirty="0">
                <a:solidFill>
                  <a:srgbClr val="000000"/>
                </a:solidFill>
                <a:effectLst/>
                <a:latin typeface="Consolas" panose="020B0609020204030204" pitchFamily="49" charset="0"/>
              </a:rPr>
              <a:t>    </a:t>
            </a:r>
            <a:r>
              <a:rPr lang="en-US" sz="1000" b="0" dirty="0">
                <a:solidFill>
                  <a:srgbClr val="AF00DB"/>
                </a:solidFill>
                <a:effectLst/>
                <a:latin typeface="Consolas" panose="020B0609020204030204" pitchFamily="49" charset="0"/>
              </a:rPr>
              <a:t>if</a:t>
            </a:r>
            <a:r>
              <a:rPr lang="en-US" sz="1000" b="0" dirty="0">
                <a:solidFill>
                  <a:srgbClr val="000000"/>
                </a:solidFill>
                <a:effectLst/>
                <a:latin typeface="Consolas" panose="020B0609020204030204" pitchFamily="49" charset="0"/>
              </a:rPr>
              <a:t> </a:t>
            </a:r>
            <a:r>
              <a:rPr lang="en-US" sz="1000" b="0" dirty="0">
                <a:solidFill>
                  <a:srgbClr val="222222"/>
                </a:solidFill>
                <a:effectLst/>
                <a:latin typeface="Consolas" panose="020B0609020204030204" pitchFamily="49" charset="0"/>
              </a:rPr>
              <a:t>(</a:t>
            </a:r>
            <a:r>
              <a:rPr lang="en-US" sz="1000" b="0" dirty="0" err="1">
                <a:solidFill>
                  <a:srgbClr val="001080"/>
                </a:solidFill>
                <a:effectLst/>
                <a:latin typeface="Consolas" panose="020B0609020204030204" pitchFamily="49" charset="0"/>
              </a:rPr>
              <a:t>parsedEvent</a:t>
            </a:r>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is</a:t>
            </a:r>
            <a:r>
              <a:rPr lang="en-US" sz="1000" b="0" dirty="0">
                <a:solidFill>
                  <a:srgbClr val="000000"/>
                </a:solidFill>
                <a:effectLst/>
                <a:latin typeface="Consolas" panose="020B0609020204030204" pitchFamily="49" charset="0"/>
              </a:rPr>
              <a:t> </a:t>
            </a:r>
            <a:r>
              <a:rPr lang="en-US" sz="1000" b="0" dirty="0" err="1">
                <a:solidFill>
                  <a:srgbClr val="267F99"/>
                </a:solidFill>
                <a:effectLst/>
                <a:latin typeface="Consolas" panose="020B0609020204030204" pitchFamily="49" charset="0"/>
              </a:rPr>
              <a:t>RecognizeCompleted</a:t>
            </a:r>
            <a:r>
              <a:rPr lang="en-US" sz="1000" b="0" dirty="0">
                <a:solidFill>
                  <a:srgbClr val="000000"/>
                </a:solidFill>
                <a:effectLst/>
                <a:latin typeface="Consolas" panose="020B0609020204030204" pitchFamily="49" charset="0"/>
              </a:rPr>
              <a:t> </a:t>
            </a:r>
            <a:r>
              <a:rPr lang="en-US" sz="1000" b="0" dirty="0" err="1">
                <a:solidFill>
                  <a:srgbClr val="001080"/>
                </a:solidFill>
                <a:effectLst/>
                <a:latin typeface="Consolas" panose="020B0609020204030204" pitchFamily="49" charset="0"/>
              </a:rPr>
              <a:t>recogEvent</a:t>
            </a:r>
            <a:endParaRPr lang="en-US" sz="1000" b="0" dirty="0">
              <a:solidFill>
                <a:srgbClr val="000000"/>
              </a:solidFill>
              <a:effectLst/>
              <a:latin typeface="Consolas" panose="020B0609020204030204" pitchFamily="49" charset="0"/>
            </a:endParaRPr>
          </a:p>
          <a:p>
            <a:r>
              <a:rPr lang="en-US" sz="1000" b="0" dirty="0">
                <a:solidFill>
                  <a:srgbClr val="000000"/>
                </a:solidFill>
                <a:effectLst/>
                <a:latin typeface="Consolas" panose="020B0609020204030204" pitchFamily="49" charset="0"/>
              </a:rPr>
              <a:t>                &amp;&amp; </a:t>
            </a:r>
            <a:r>
              <a:rPr lang="en-US" sz="1000" b="0" dirty="0" err="1">
                <a:solidFill>
                  <a:srgbClr val="001080"/>
                </a:solidFill>
                <a:effectLst/>
                <a:latin typeface="Consolas" panose="020B0609020204030204" pitchFamily="49" charset="0"/>
              </a:rPr>
              <a:t>recogEvent</a:t>
            </a:r>
            <a:r>
              <a:rPr lang="en-US" sz="1000" b="0" dirty="0" err="1">
                <a:solidFill>
                  <a:srgbClr val="000000"/>
                </a:solidFill>
                <a:effectLst/>
                <a:latin typeface="Consolas" panose="020B0609020204030204" pitchFamily="49" charset="0"/>
              </a:rPr>
              <a:t>.</a:t>
            </a:r>
            <a:r>
              <a:rPr lang="en-US" sz="1000" b="0" dirty="0" err="1">
                <a:solidFill>
                  <a:srgbClr val="222222"/>
                </a:solidFill>
                <a:effectLst/>
                <a:latin typeface="Consolas" panose="020B0609020204030204" pitchFamily="49" charset="0"/>
              </a:rPr>
              <a:t>RecognizeResult</a:t>
            </a:r>
            <a:r>
              <a:rPr lang="en-US" sz="1000" b="0" dirty="0">
                <a:solidFill>
                  <a:srgbClr val="000000"/>
                </a:solidFill>
                <a:effectLst/>
                <a:latin typeface="Consolas" panose="020B0609020204030204" pitchFamily="49" charset="0"/>
              </a:rPr>
              <a:t> </a:t>
            </a:r>
            <a:r>
              <a:rPr lang="en-US" sz="1000" b="0" dirty="0">
                <a:solidFill>
                  <a:srgbClr val="0000FF"/>
                </a:solidFill>
                <a:effectLst/>
                <a:latin typeface="Consolas" panose="020B0609020204030204" pitchFamily="49" charset="0"/>
              </a:rPr>
              <a:t>is</a:t>
            </a:r>
            <a:r>
              <a:rPr lang="en-US" sz="1000" b="0" dirty="0">
                <a:solidFill>
                  <a:srgbClr val="000000"/>
                </a:solidFill>
                <a:effectLst/>
                <a:latin typeface="Consolas" panose="020B0609020204030204" pitchFamily="49" charset="0"/>
              </a:rPr>
              <a:t> </a:t>
            </a:r>
            <a:r>
              <a:rPr lang="en-US" sz="1000" b="0" dirty="0" err="1">
                <a:solidFill>
                  <a:srgbClr val="267F99"/>
                </a:solidFill>
                <a:effectLst/>
                <a:latin typeface="Consolas" panose="020B0609020204030204" pitchFamily="49" charset="0"/>
              </a:rPr>
              <a:t>SpeechResult</a:t>
            </a:r>
            <a:r>
              <a:rPr lang="en-US" sz="1000" b="0" dirty="0">
                <a:solidFill>
                  <a:srgbClr val="000000"/>
                </a:solidFill>
                <a:effectLst/>
                <a:latin typeface="Consolas" panose="020B0609020204030204" pitchFamily="49" charset="0"/>
              </a:rPr>
              <a:t> </a:t>
            </a:r>
            <a:r>
              <a:rPr lang="en-US" sz="1000" b="0" dirty="0" err="1">
                <a:solidFill>
                  <a:srgbClr val="001080"/>
                </a:solidFill>
                <a:effectLst/>
                <a:latin typeface="Consolas" panose="020B0609020204030204" pitchFamily="49" charset="0"/>
              </a:rPr>
              <a:t>speech_result</a:t>
            </a:r>
            <a:r>
              <a:rPr lang="en-US" sz="1000" b="0" dirty="0">
                <a:solidFill>
                  <a:srgbClr val="222222"/>
                </a:solidFill>
                <a:effectLst/>
                <a:latin typeface="Consolas" panose="020B0609020204030204" pitchFamily="49" charset="0"/>
              </a:rPr>
              <a:t>)</a:t>
            </a:r>
            <a:endParaRPr lang="en-US" sz="1000" b="0" dirty="0">
              <a:solidFill>
                <a:srgbClr val="000000"/>
              </a:solidFill>
              <a:effectLst/>
              <a:latin typeface="Consolas" panose="020B0609020204030204" pitchFamily="49" charset="0"/>
            </a:endParaRPr>
          </a:p>
          <a:p>
            <a:r>
              <a:rPr lang="en-US" sz="1000" b="0" dirty="0">
                <a:solidFill>
                  <a:srgbClr val="000000"/>
                </a:solidFill>
                <a:effectLst/>
                <a:latin typeface="Consolas" panose="020B0609020204030204" pitchFamily="49" charset="0"/>
              </a:rPr>
              <a:t>            </a:t>
            </a:r>
            <a:r>
              <a:rPr lang="en-US" sz="1000" b="0" dirty="0">
                <a:solidFill>
                  <a:srgbClr val="222222"/>
                </a:solidFill>
                <a:effectLst/>
                <a:latin typeface="Consolas" panose="020B0609020204030204" pitchFamily="49" charset="0"/>
              </a:rPr>
              <a:t>{}</a:t>
            </a:r>
          </a:p>
          <a:p>
            <a:r>
              <a:rPr lang="en-US" sz="1000" dirty="0">
                <a:solidFill>
                  <a:srgbClr val="222222"/>
                </a:solidFill>
              </a:rPr>
              <a:t>}</a:t>
            </a:r>
            <a:endParaRPr lang="en-US" sz="1000" b="0" dirty="0">
              <a:solidFill>
                <a:srgbClr val="000000"/>
              </a:solidFill>
              <a:effectLst/>
              <a:latin typeface="Consolas" panose="020B0609020204030204" pitchFamily="49" charset="0"/>
            </a:endParaRPr>
          </a:p>
          <a:p>
            <a:endParaRPr lang="en-US" sz="1000" dirty="0">
              <a:solidFill>
                <a:srgbClr val="222222"/>
              </a:solidFill>
            </a:endParaRPr>
          </a:p>
          <a:p>
            <a:endParaRPr lang="en-US" sz="1000" b="0" dirty="0">
              <a:solidFill>
                <a:srgbClr val="222222"/>
              </a:solidFill>
              <a:effectLst/>
              <a:latin typeface="Consolas" panose="020B0609020204030204" pitchFamily="49" charset="0"/>
            </a:endParaRPr>
          </a:p>
          <a:p>
            <a:endParaRPr lang="en-US" sz="1000" dirty="0">
              <a:solidFill>
                <a:srgbClr val="222222"/>
              </a:solidFill>
            </a:endParaRPr>
          </a:p>
          <a:p>
            <a:endParaRPr lang="en-US" sz="1000" b="0" dirty="0">
              <a:solidFill>
                <a:srgbClr val="222222"/>
              </a:solidFill>
              <a:effectLst/>
              <a:latin typeface="Consolas" panose="020B0609020204030204" pitchFamily="49" charset="0"/>
            </a:endParaRPr>
          </a:p>
          <a:p>
            <a:endParaRPr lang="en-US" sz="1000" b="0" dirty="0">
              <a:solidFill>
                <a:srgbClr val="000000"/>
              </a:solidFill>
              <a:effectLst/>
              <a:latin typeface="Consolas" panose="020B0609020204030204" pitchFamily="49" charset="0"/>
            </a:endParaRPr>
          </a:p>
          <a:p>
            <a:endParaRPr lang="en-US" sz="1100" dirty="0"/>
          </a:p>
        </p:txBody>
      </p:sp>
      <p:sp>
        <p:nvSpPr>
          <p:cNvPr id="14" name="Title 1">
            <a:extLst>
              <a:ext uri="{FF2B5EF4-FFF2-40B4-BE49-F238E27FC236}">
                <a16:creationId xmlns:a16="http://schemas.microsoft.com/office/drawing/2014/main" id="{4B77FBB8-0C1E-4DB8-2472-427BDD9B3644}"/>
              </a:ext>
            </a:extLst>
          </p:cNvPr>
          <p:cNvSpPr txBox="1">
            <a:spLocks/>
          </p:cNvSpPr>
          <p:nvPr/>
        </p:nvSpPr>
        <p:spPr>
          <a:xfrm>
            <a:off x="476766" y="341412"/>
            <a:ext cx="8193024"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pc="0" dirty="0">
                <a:ln>
                  <a:noFill/>
                </a:ln>
                <a:gradFill>
                  <a:gsLst>
                    <a:gs pos="0">
                      <a:srgbClr val="4AC5B1"/>
                    </a:gs>
                    <a:gs pos="33000">
                      <a:srgbClr val="3CCBF4"/>
                    </a:gs>
                    <a:gs pos="100000">
                      <a:srgbClr val="0178D4"/>
                    </a:gs>
                  </a:gsLst>
                  <a:lin ang="0" scaled="0"/>
                </a:gradFill>
                <a:latin typeface="Segoe UI Semibold" panose="020B0702040204020203" pitchFamily="34" charset="0"/>
                <a:cs typeface="Segoe UI Semibold" panose="020B0702040204020203" pitchFamily="34" charset="0"/>
              </a:rPr>
              <a:t>Five easy steps</a:t>
            </a:r>
            <a:endParaRPr lang="en-US" dirty="0">
              <a:gradFill>
                <a:gsLst>
                  <a:gs pos="0">
                    <a:srgbClr val="4AC5B1"/>
                  </a:gs>
                  <a:gs pos="33000">
                    <a:srgbClr val="3CCBF4"/>
                  </a:gs>
                  <a:gs pos="100000">
                    <a:srgbClr val="0178D4"/>
                  </a:gs>
                </a:gsLst>
                <a:lin ang="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839118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61725-7877-D313-D66E-297E6EE2B9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1184FF-6432-384A-AA4F-C62216B57FF8}"/>
              </a:ext>
            </a:extLst>
          </p:cNvPr>
          <p:cNvSpPr>
            <a:spLocks noGrp="1"/>
          </p:cNvSpPr>
          <p:nvPr>
            <p:ph type="title"/>
          </p:nvPr>
        </p:nvSpPr>
        <p:spPr/>
        <p:txBody>
          <a:bodyPr/>
          <a:lstStyle/>
          <a:p>
            <a:r>
              <a:rPr lang="en-US" spc="0" dirty="0">
                <a:ln>
                  <a:noFill/>
                </a:ln>
                <a:gradFill>
                  <a:gsLst>
                    <a:gs pos="0">
                      <a:srgbClr val="4AC5B1"/>
                    </a:gs>
                    <a:gs pos="33000">
                      <a:srgbClr val="3CCBF4"/>
                    </a:gs>
                    <a:gs pos="100000">
                      <a:srgbClr val="0178D4"/>
                    </a:gs>
                  </a:gsLst>
                  <a:lin ang="0" scaled="0"/>
                </a:gradFill>
                <a:latin typeface="Segoe UI Semibold" panose="020B0702040204020203" pitchFamily="34" charset="0"/>
                <a:cs typeface="Segoe UI Semibold" panose="020B0702040204020203" pitchFamily="34" charset="0"/>
              </a:rPr>
              <a:t>Pricing for PSTN calls</a:t>
            </a:r>
          </a:p>
        </p:txBody>
      </p:sp>
      <p:sp>
        <p:nvSpPr>
          <p:cNvPr id="3" name="Text Placeholder 2">
            <a:extLst>
              <a:ext uri="{FF2B5EF4-FFF2-40B4-BE49-F238E27FC236}">
                <a16:creationId xmlns:a16="http://schemas.microsoft.com/office/drawing/2014/main" id="{4617E780-57B1-4A61-8BC4-2C6E1FABAEA8}"/>
              </a:ext>
            </a:extLst>
          </p:cNvPr>
          <p:cNvSpPr>
            <a:spLocks noGrp="1"/>
          </p:cNvSpPr>
          <p:nvPr>
            <p:ph type="body" sz="quarter" idx="10"/>
          </p:nvPr>
        </p:nvSpPr>
        <p:spPr>
          <a:xfrm>
            <a:off x="586390" y="1434370"/>
            <a:ext cx="11018520" cy="4672048"/>
          </a:xfrm>
        </p:spPr>
        <p:txBody>
          <a:bodyPr/>
          <a:lstStyle/>
          <a:p>
            <a:pPr algn="l"/>
            <a:r>
              <a:rPr lang="en-US" sz="2400" dirty="0"/>
              <a:t>The cost is associated per participant who are on the call. </a:t>
            </a:r>
            <a:br>
              <a:rPr lang="en-US" sz="2400" dirty="0"/>
            </a:br>
            <a:r>
              <a:rPr lang="en-US" sz="2400" dirty="0"/>
              <a:t>$0.004/min per app participant</a:t>
            </a:r>
          </a:p>
          <a:p>
            <a:pPr algn="l"/>
            <a:r>
              <a:rPr lang="en-US" sz="2400" dirty="0"/>
              <a:t>$0.0013/min per PSTN participant (US  number). Cost will differ based on the country. Find more details </a:t>
            </a:r>
            <a:r>
              <a:rPr lang="en-US" sz="2400" dirty="0">
                <a:hlinkClick r:id="rId2"/>
              </a:rPr>
              <a:t>here.</a:t>
            </a:r>
            <a:br>
              <a:rPr lang="en-US" sz="2400" dirty="0"/>
            </a:br>
            <a:br>
              <a:rPr lang="en-US" sz="2400" dirty="0"/>
            </a:br>
            <a:br>
              <a:rPr lang="en-US" sz="2400" dirty="0"/>
            </a:br>
            <a:r>
              <a:rPr lang="en-US" sz="1800" b="1" i="0" dirty="0">
                <a:effectLst/>
                <a:latin typeface="Segoe UI" panose="020B0502040204020203" pitchFamily="34" charset="0"/>
              </a:rPr>
              <a:t>Cost calculations example for a call that lasts 10 minutes</a:t>
            </a:r>
            <a:endParaRPr lang="en-US" sz="1800" b="0" i="0" dirty="0">
              <a:effectLst/>
              <a:latin typeface="Segoe UI" panose="020B0502040204020203" pitchFamily="34" charset="0"/>
            </a:endParaRPr>
          </a:p>
          <a:p>
            <a:pPr algn="l">
              <a:buFont typeface="Arial" panose="020B0604020202020204" pitchFamily="34" charset="0"/>
              <a:buChar char="•"/>
            </a:pPr>
            <a:r>
              <a:rPr lang="en-US" sz="1800" b="0" i="0" dirty="0">
                <a:effectLst/>
                <a:latin typeface="Segoe UI" panose="020B0502040204020203" pitchFamily="34" charset="0"/>
              </a:rPr>
              <a:t>The bot is a participant who has joined from the app :  1 participant x 10 minutes x $0.004 per participant leg per minute = $0.04</a:t>
            </a:r>
          </a:p>
          <a:p>
            <a:pPr algn="l">
              <a:buFont typeface="Arial" panose="020B0604020202020204" pitchFamily="34" charset="0"/>
              <a:buChar char="•"/>
            </a:pPr>
            <a:r>
              <a:rPr lang="en-US" sz="1800" b="0" i="0" dirty="0">
                <a:effectLst/>
                <a:latin typeface="Segoe UI" panose="020B0502040204020203" pitchFamily="34" charset="0"/>
              </a:rPr>
              <a:t>One participant on the PSTN outbound leg from Communication Services servers to a US telephone number x 10 minutes x $0.013 per participant leg per minute = $0.13.</a:t>
            </a:r>
            <a:endParaRPr lang="en-US" dirty="0"/>
          </a:p>
          <a:p>
            <a:endParaRPr lang="en-US" sz="2400" dirty="0"/>
          </a:p>
          <a:p>
            <a:endParaRPr lang="en-US" sz="2400" dirty="0"/>
          </a:p>
        </p:txBody>
      </p:sp>
    </p:spTree>
    <p:extLst>
      <p:ext uri="{BB962C8B-B14F-4D97-AF65-F5344CB8AC3E}">
        <p14:creationId xmlns:p14="http://schemas.microsoft.com/office/powerpoint/2010/main" val="24493153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2F024-D952-EF4B-A8F7-B06E71D53EAA}"/>
              </a:ext>
            </a:extLst>
          </p:cNvPr>
          <p:cNvSpPr>
            <a:spLocks noGrp="1"/>
          </p:cNvSpPr>
          <p:nvPr>
            <p:ph type="title"/>
          </p:nvPr>
        </p:nvSpPr>
        <p:spPr/>
        <p:txBody>
          <a:bodyPr/>
          <a:lstStyle/>
          <a:p>
            <a:r>
              <a:rPr lang="en-US" spc="0" dirty="0">
                <a:ln>
                  <a:noFill/>
                </a:ln>
                <a:gradFill>
                  <a:gsLst>
                    <a:gs pos="0">
                      <a:srgbClr val="4AC5B1"/>
                    </a:gs>
                    <a:gs pos="33000">
                      <a:srgbClr val="3CCBF4"/>
                    </a:gs>
                    <a:gs pos="100000">
                      <a:srgbClr val="0178D4"/>
                    </a:gs>
                  </a:gsLst>
                  <a:lin ang="0" scaled="0"/>
                </a:gradFill>
                <a:latin typeface="Segoe UI Semibold" panose="020B0702040204020203" pitchFamily="34" charset="0"/>
                <a:cs typeface="Segoe UI Semibold" panose="020B0702040204020203" pitchFamily="34" charset="0"/>
              </a:rPr>
              <a:t>Resources</a:t>
            </a:r>
          </a:p>
        </p:txBody>
      </p:sp>
      <p:sp>
        <p:nvSpPr>
          <p:cNvPr id="3" name="Text Placeholder 2">
            <a:extLst>
              <a:ext uri="{FF2B5EF4-FFF2-40B4-BE49-F238E27FC236}">
                <a16:creationId xmlns:a16="http://schemas.microsoft.com/office/drawing/2014/main" id="{D35DD225-92FE-C781-3ACA-CAFF9A559D3D}"/>
              </a:ext>
            </a:extLst>
          </p:cNvPr>
          <p:cNvSpPr>
            <a:spLocks noGrp="1"/>
          </p:cNvSpPr>
          <p:nvPr>
            <p:ph type="body" sz="quarter" idx="10"/>
          </p:nvPr>
        </p:nvSpPr>
        <p:spPr>
          <a:xfrm>
            <a:off x="586390" y="1434370"/>
            <a:ext cx="11018520" cy="3016210"/>
          </a:xfrm>
        </p:spPr>
        <p:txBody>
          <a:bodyPr/>
          <a:lstStyle/>
          <a:p>
            <a:r>
              <a:rPr lang="en-US" dirty="0">
                <a:cs typeface="Segoe UI Semibold"/>
              </a:rPr>
              <a:t>Phone call sample - </a:t>
            </a:r>
            <a:r>
              <a:rPr lang="en-US" sz="2800" dirty="0">
                <a:cs typeface="Segoe UI Semibold"/>
              </a:rPr>
              <a:t>aka.ms/</a:t>
            </a:r>
            <a:r>
              <a:rPr lang="en-US" sz="2800" dirty="0" err="1">
                <a:cs typeface="Segoe UI Semibold"/>
              </a:rPr>
              <a:t>cakeShopSample</a:t>
            </a:r>
            <a:endParaRPr lang="en-US" sz="2800" dirty="0">
              <a:cs typeface="Segoe UI Semibold"/>
            </a:endParaRPr>
          </a:p>
          <a:p>
            <a:r>
              <a:rPr lang="en-US" sz="2800" dirty="0">
                <a:cs typeface="Segoe UI Semibold"/>
              </a:rPr>
              <a:t>WhatsApp sample - aka.ms/</a:t>
            </a:r>
            <a:r>
              <a:rPr lang="en-US" sz="2800" dirty="0" err="1">
                <a:cs typeface="Segoe UI Semibold"/>
              </a:rPr>
              <a:t>whatsAppRag</a:t>
            </a:r>
            <a:endParaRPr lang="en-US" sz="2800" dirty="0">
              <a:cs typeface="Segoe UI Semibold"/>
            </a:endParaRPr>
          </a:p>
          <a:p>
            <a:r>
              <a:rPr lang="en-US" dirty="0">
                <a:cs typeface="Segoe UI Semibold"/>
              </a:rPr>
              <a:t>Mechanics sample - aka.ms/acs-mech-sample</a:t>
            </a:r>
          </a:p>
          <a:p>
            <a:r>
              <a:rPr lang="en-US" dirty="0">
                <a:cs typeface="Segoe UI Semibold"/>
              </a:rPr>
              <a:t>More</a:t>
            </a:r>
            <a:r>
              <a:rPr lang="en-US" sz="2800" dirty="0">
                <a:cs typeface="Segoe UI Semibold"/>
              </a:rPr>
              <a:t> ACS AI samples - aka.ms/</a:t>
            </a:r>
            <a:r>
              <a:rPr lang="en-US" sz="2800" dirty="0" err="1">
                <a:cs typeface="Segoe UI Semibold"/>
              </a:rPr>
              <a:t>acs</a:t>
            </a:r>
            <a:r>
              <a:rPr lang="en-US" sz="2800" dirty="0">
                <a:cs typeface="Segoe UI Semibold"/>
              </a:rPr>
              <a:t>-ai-samples</a:t>
            </a:r>
          </a:p>
          <a:p>
            <a:r>
              <a:rPr lang="en-US" dirty="0">
                <a:cs typeface="Segoe UI Semibold"/>
              </a:rPr>
              <a:t>Quickstarts - aka.ms/acs-quickstarts</a:t>
            </a:r>
            <a:endParaRPr lang="en-US" sz="2800" dirty="0">
              <a:cs typeface="Segoe UI Semibold"/>
            </a:endParaRPr>
          </a:p>
          <a:p>
            <a:endParaRPr lang="en-US" dirty="0"/>
          </a:p>
        </p:txBody>
      </p:sp>
    </p:spTree>
    <p:extLst>
      <p:ext uri="{BB962C8B-B14F-4D97-AF65-F5344CB8AC3E}">
        <p14:creationId xmlns:p14="http://schemas.microsoft.com/office/powerpoint/2010/main" val="36808818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7A99-ABD9-45E4-6819-2DCE9815E770}"/>
              </a:ext>
            </a:extLst>
          </p:cNvPr>
          <p:cNvSpPr>
            <a:spLocks noGrp="1"/>
          </p:cNvSpPr>
          <p:nvPr>
            <p:ph type="title"/>
          </p:nvPr>
        </p:nvSpPr>
        <p:spPr>
          <a:xfrm>
            <a:off x="585216" y="3153312"/>
            <a:ext cx="9144000" cy="553998"/>
          </a:xfrm>
        </p:spPr>
        <p:txBody>
          <a:bodyPr/>
          <a:lstStyle/>
          <a:p>
            <a:r>
              <a:rPr lang="en-US" dirty="0"/>
              <a:t>Thank you!</a:t>
            </a:r>
          </a:p>
        </p:txBody>
      </p:sp>
    </p:spTree>
    <p:extLst>
      <p:ext uri="{BB962C8B-B14F-4D97-AF65-F5344CB8AC3E}">
        <p14:creationId xmlns:p14="http://schemas.microsoft.com/office/powerpoint/2010/main" val="247738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A111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597F-E851-7BC8-2461-D5ADA7025EB3}"/>
              </a:ext>
            </a:extLst>
          </p:cNvPr>
          <p:cNvSpPr>
            <a:spLocks noGrp="1"/>
          </p:cNvSpPr>
          <p:nvPr>
            <p:ph type="title"/>
          </p:nvPr>
        </p:nvSpPr>
        <p:spPr>
          <a:xfrm>
            <a:off x="584199" y="2302670"/>
            <a:ext cx="10328729" cy="1231106"/>
          </a:xfrm>
        </p:spPr>
        <p:txBody>
          <a:bodyPr/>
          <a:lstStyle/>
          <a:p>
            <a:r>
              <a:rPr lang="en-US" dirty="0">
                <a:latin typeface="Segoe UI Semibold" panose="020B0702040204020203" pitchFamily="34" charset="0"/>
                <a:cs typeface="Segoe UI Semibold" panose="020B0702040204020203" pitchFamily="34" charset="0"/>
              </a:rPr>
              <a:t>Add multi-channel communication </a:t>
            </a:r>
            <a:br>
              <a:rPr lang="en-US" dirty="0">
                <a:latin typeface="Segoe UI Semibold" panose="020B0702040204020203" pitchFamily="34" charset="0"/>
                <a:cs typeface="Segoe UI Semibold" panose="020B0702040204020203" pitchFamily="34" charset="0"/>
              </a:rPr>
            </a:br>
            <a:r>
              <a:rPr lang="en-US" dirty="0">
                <a:latin typeface="Segoe UI Semibold" panose="020B0702040204020203" pitchFamily="34" charset="0"/>
                <a:cs typeface="Segoe UI Semibold" panose="020B0702040204020203" pitchFamily="34" charset="0"/>
              </a:rPr>
              <a:t>to your </a:t>
            </a:r>
            <a:r>
              <a:rPr lang="en-US" dirty="0">
                <a:solidFill>
                  <a:srgbClr val="A05BED"/>
                </a:solidFill>
                <a:latin typeface="Segoe UI Semibold" panose="020B0702040204020203" pitchFamily="34" charset="0"/>
                <a:ea typeface="Segoe UI Black" panose="020B0A02040204020203" pitchFamily="34" charset="0"/>
                <a:cs typeface="Segoe UI Semibold" panose="020B0702040204020203" pitchFamily="34" charset="0"/>
              </a:rPr>
              <a:t>RAG</a:t>
            </a:r>
            <a:r>
              <a:rPr lang="en-US" dirty="0">
                <a:latin typeface="Segoe UI Semibold" panose="020B0702040204020203" pitchFamily="34" charset="0"/>
                <a:cs typeface="Segoe UI Semibold" panose="020B0702040204020203" pitchFamily="34" charset="0"/>
              </a:rPr>
              <a:t> app</a:t>
            </a:r>
          </a:p>
        </p:txBody>
      </p:sp>
      <p:sp>
        <p:nvSpPr>
          <p:cNvPr id="3" name="Text Placeholder 2">
            <a:extLst>
              <a:ext uri="{FF2B5EF4-FFF2-40B4-BE49-F238E27FC236}">
                <a16:creationId xmlns:a16="http://schemas.microsoft.com/office/drawing/2014/main" id="{6D3CBDFB-DC0A-3912-BF09-98BEA411A341}"/>
              </a:ext>
            </a:extLst>
          </p:cNvPr>
          <p:cNvSpPr>
            <a:spLocks noGrp="1"/>
          </p:cNvSpPr>
          <p:nvPr>
            <p:ph type="body" sz="quarter" idx="12"/>
          </p:nvPr>
        </p:nvSpPr>
        <p:spPr>
          <a:xfrm>
            <a:off x="584200" y="3962400"/>
            <a:ext cx="9144000" cy="276999"/>
          </a:xfrm>
        </p:spPr>
        <p:txBody>
          <a:bodyPr/>
          <a:lstStyle/>
          <a:p>
            <a:r>
              <a:rPr lang="en-US" dirty="0"/>
              <a:t>Milan Kaur, Senior Product Manager, Microsoft</a:t>
            </a:r>
          </a:p>
        </p:txBody>
      </p:sp>
    </p:spTree>
    <p:extLst>
      <p:ext uri="{BB962C8B-B14F-4D97-AF65-F5344CB8AC3E}">
        <p14:creationId xmlns:p14="http://schemas.microsoft.com/office/powerpoint/2010/main" val="384571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111B"/>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3564053"/>
          </a:xfrm>
        </p:spPr>
        <p:txBody>
          <a:bodyPr/>
          <a:lstStyle/>
          <a:p>
            <a:r>
              <a:rPr lang="en-US" sz="2400" dirty="0"/>
              <a:t>Logical layers of a RAG app</a:t>
            </a:r>
          </a:p>
          <a:p>
            <a:r>
              <a:rPr lang="en-US" sz="2400" dirty="0"/>
              <a:t>Azure Communication channels</a:t>
            </a:r>
          </a:p>
          <a:p>
            <a:r>
              <a:rPr lang="en-US" sz="2400" dirty="0"/>
              <a:t>WhatsApp channel for RAG app</a:t>
            </a:r>
          </a:p>
          <a:p>
            <a:r>
              <a:rPr lang="en-US" sz="2400" dirty="0"/>
              <a:t>Code walkthrough</a:t>
            </a:r>
          </a:p>
          <a:p>
            <a:r>
              <a:rPr lang="en-US" sz="2400" dirty="0"/>
              <a:t>PSTN channel for RAG app</a:t>
            </a:r>
          </a:p>
          <a:p>
            <a:r>
              <a:rPr lang="en-US" sz="2400" dirty="0"/>
              <a:t>Code walkthrough</a:t>
            </a:r>
          </a:p>
          <a:p>
            <a:pPr marL="0" indent="0">
              <a:buNone/>
            </a:pPr>
            <a:endParaRPr lang="en-US" dirty="0"/>
          </a:p>
        </p:txBody>
      </p:sp>
    </p:spTree>
    <p:extLst>
      <p:ext uri="{BB962C8B-B14F-4D97-AF65-F5344CB8AC3E}">
        <p14:creationId xmlns:p14="http://schemas.microsoft.com/office/powerpoint/2010/main" val="41003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EE283-9C84-97BF-4329-487764697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8D0D85-49E0-546C-1957-2C3B1B1880DF}"/>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RAG: </a:t>
            </a:r>
            <a:r>
              <a:rPr lang="en-US" u="sng">
                <a:effectLst>
                  <a:glow rad="63500">
                    <a:schemeClr val="bg1">
                      <a:alpha val="40000"/>
                    </a:schemeClr>
                  </a:glow>
                </a:effectLst>
                <a:latin typeface="Segoe UI Semibold" panose="020B0702040204020203" pitchFamily="34" charset="0"/>
                <a:cs typeface="Segoe UI Semibold" panose="020B0702040204020203" pitchFamily="34" charset="0"/>
              </a:rPr>
              <a:t>R</a:t>
            </a:r>
            <a:r>
              <a:rPr lang="en-US">
                <a:effectLst>
                  <a:glow rad="63500">
                    <a:schemeClr val="bg1">
                      <a:alpha val="40000"/>
                    </a:schemeClr>
                  </a:glow>
                </a:effectLst>
                <a:latin typeface="Segoe UI Semibold" panose="020B0702040204020203" pitchFamily="34" charset="0"/>
                <a:cs typeface="Segoe UI Semibold" panose="020B0702040204020203" pitchFamily="34" charset="0"/>
              </a:rPr>
              <a:t>etrieval </a:t>
            </a:r>
            <a:r>
              <a:rPr lang="en-US" b="1" u="sng">
                <a:effectLst>
                  <a:glow rad="63500">
                    <a:schemeClr val="bg1">
                      <a:alpha val="40000"/>
                    </a:schemeClr>
                  </a:glow>
                </a:effectLst>
                <a:latin typeface="Segoe UI Semibold" panose="020B0702040204020203" pitchFamily="34" charset="0"/>
                <a:cs typeface="Segoe UI Semibold" panose="020B0702040204020203" pitchFamily="34" charset="0"/>
              </a:rPr>
              <a:t>A</a:t>
            </a:r>
            <a:r>
              <a:rPr lang="en-US">
                <a:effectLst>
                  <a:glow rad="63500">
                    <a:schemeClr val="bg1">
                      <a:alpha val="40000"/>
                    </a:schemeClr>
                  </a:glow>
                </a:effectLst>
                <a:latin typeface="Segoe UI Semibold" panose="020B0702040204020203" pitchFamily="34" charset="0"/>
                <a:cs typeface="Segoe UI Semibold" panose="020B0702040204020203" pitchFamily="34" charset="0"/>
              </a:rPr>
              <a:t>ugmented </a:t>
            </a:r>
            <a:r>
              <a:rPr lang="en-US" b="1" u="sng">
                <a:effectLst>
                  <a:glow rad="63500">
                    <a:schemeClr val="bg1">
                      <a:alpha val="40000"/>
                    </a:schemeClr>
                  </a:glow>
                </a:effectLst>
                <a:latin typeface="Segoe UI Semibold" panose="020B0702040204020203" pitchFamily="34" charset="0"/>
                <a:cs typeface="Segoe UI Semibold" panose="020B0702040204020203" pitchFamily="34" charset="0"/>
              </a:rPr>
              <a:t>G</a:t>
            </a:r>
            <a:r>
              <a:rPr lang="en-US">
                <a:effectLst>
                  <a:glow rad="63500">
                    <a:schemeClr val="bg1">
                      <a:alpha val="40000"/>
                    </a:schemeClr>
                  </a:glow>
                </a:effectLst>
                <a:latin typeface="Segoe UI Semibold" panose="020B0702040204020203" pitchFamily="34" charset="0"/>
                <a:cs typeface="Segoe UI Semibold" panose="020B0702040204020203" pitchFamily="34" charset="0"/>
              </a:rPr>
              <a:t>eneration</a:t>
            </a:r>
            <a:endParaRPr lang="en-US"/>
          </a:p>
        </p:txBody>
      </p:sp>
      <p:grpSp>
        <p:nvGrpSpPr>
          <p:cNvPr id="4" name="Group 3">
            <a:extLst>
              <a:ext uri="{FF2B5EF4-FFF2-40B4-BE49-F238E27FC236}">
                <a16:creationId xmlns:a16="http://schemas.microsoft.com/office/drawing/2014/main" id="{D6C3D498-35C1-D25B-D320-4859454BEFBF}"/>
              </a:ext>
            </a:extLst>
          </p:cNvPr>
          <p:cNvGrpSpPr/>
          <p:nvPr/>
        </p:nvGrpSpPr>
        <p:grpSpPr>
          <a:xfrm>
            <a:off x="2043763" y="3689574"/>
            <a:ext cx="5118999" cy="2954783"/>
            <a:chOff x="2043763" y="3689574"/>
            <a:chExt cx="5118999" cy="2954783"/>
          </a:xfrm>
        </p:grpSpPr>
        <p:sp>
          <p:nvSpPr>
            <p:cNvPr id="3" name="Text Placeholder 5">
              <a:extLst>
                <a:ext uri="{FF2B5EF4-FFF2-40B4-BE49-F238E27FC236}">
                  <a16:creationId xmlns:a16="http://schemas.microsoft.com/office/drawing/2014/main" id="{3B32986C-E1E0-B672-51DB-17D9FBFB73B3}"/>
                </a:ext>
              </a:extLst>
            </p:cNvPr>
            <p:cNvSpPr txBox="1">
              <a:spLocks/>
            </p:cNvSpPr>
            <p:nvPr/>
          </p:nvSpPr>
          <p:spPr>
            <a:xfrm>
              <a:off x="2659287" y="5025326"/>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marR="0" lvl="0" indent="0" algn="ctr" defTabSz="186548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Semilight"/>
                </a:rPr>
                <a:t>Document Search</a:t>
              </a:r>
              <a:endParaRPr kumimoji="0" lang="en-US" sz="5550" b="0" i="0" u="none" strike="noStrike" kern="1200" cap="none" spc="0" normalizeH="0" baseline="0" noProof="0">
                <a:ln>
                  <a:noFill/>
                </a:ln>
                <a:solidFill>
                  <a:srgbClr val="FFFFFF"/>
                </a:solidFill>
                <a:effectLst/>
                <a:uLnTx/>
                <a:uFillTx/>
                <a:latin typeface="Segoe UI"/>
                <a:ea typeface="+mn-ea"/>
                <a:cs typeface="Arial"/>
              </a:endParaRPr>
            </a:p>
          </p:txBody>
        </p:sp>
        <p:pic>
          <p:nvPicPr>
            <p:cNvPr id="16" name="Graphic 3">
              <a:extLst>
                <a:ext uri="{FF2B5EF4-FFF2-40B4-BE49-F238E27FC236}">
                  <a16:creationId xmlns:a16="http://schemas.microsoft.com/office/drawing/2014/main" id="{95ECDBF3-0AF3-C538-1684-DA59D944F8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00685" y="3689574"/>
              <a:ext cx="1168288" cy="1291166"/>
            </a:xfrm>
            <a:prstGeom prst="rect">
              <a:avLst/>
            </a:prstGeom>
          </p:spPr>
        </p:pic>
        <p:sp>
          <p:nvSpPr>
            <p:cNvPr id="17" name="Arrow: Right 8">
              <a:extLst>
                <a:ext uri="{FF2B5EF4-FFF2-40B4-BE49-F238E27FC236}">
                  <a16:creationId xmlns:a16="http://schemas.microsoft.com/office/drawing/2014/main" id="{5B3EB23B-6307-C7E4-502F-1516FC83C8A1}"/>
                </a:ext>
              </a:extLst>
            </p:cNvPr>
            <p:cNvSpPr/>
            <p:nvPr/>
          </p:nvSpPr>
          <p:spPr bwMode="auto">
            <a:xfrm>
              <a:off x="2043763" y="4239316"/>
              <a:ext cx="1056685" cy="34909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7">
              <a:extLst>
                <a:ext uri="{FF2B5EF4-FFF2-40B4-BE49-F238E27FC236}">
                  <a16:creationId xmlns:a16="http://schemas.microsoft.com/office/drawing/2014/main" id="{2CD8FEEC-3DF9-9465-14C4-26889A13D7CB}"/>
                </a:ext>
              </a:extLst>
            </p:cNvPr>
            <p:cNvSpPr txBox="1"/>
            <p:nvPr/>
          </p:nvSpPr>
          <p:spPr>
            <a:xfrm>
              <a:off x="4388950" y="4613032"/>
              <a:ext cx="2773812" cy="203132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pPr marL="0" marR="0" lvl="0" indent="0" algn="l" defTabSz="365796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lt"/>
                  <a:cs typeface="Segoe UI"/>
                </a:rPr>
                <a:t>vehicle | year | msrp | acceleration |</a:t>
              </a:r>
            </a:p>
            <a:p>
              <a:pPr marL="0" marR="0" lvl="0" indent="0" algn="l" defTabSz="365796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lt"/>
                  <a:cs typeface="Segoe UI"/>
                </a:rPr>
                <a:t> ---  |  ---  |  ---  |  ---  |  ---  |  --- </a:t>
              </a:r>
            </a:p>
            <a:p>
              <a:pPr marL="0" marR="0" lvl="0" indent="0" algn="l" defTabSz="365796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lt"/>
                  <a:cs typeface="Segoe UI"/>
                </a:rPr>
                <a:t>Prius (1st Gen) | 1997 | 24509.74 | 7.46 |</a:t>
              </a:r>
            </a:p>
            <a:p>
              <a:pPr marL="0" marR="0" lvl="0" indent="0" algn="l" defTabSz="365796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lt"/>
                  <a:cs typeface="Segoe UI"/>
                </a:rPr>
                <a:t>Prius (2nd Gen) | 2000 | 26832.25 | 7.97 |</a:t>
              </a:r>
            </a:p>
            <a:p>
              <a:pPr marL="0" marR="0" lvl="0" indent="0" algn="l" defTabSz="365796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lt"/>
                  <a:cs typeface="Segoe UI"/>
                </a:rPr>
                <a:t>Prius (3rd Gen) | 2009 | 24641.18 | 9.6 |</a:t>
              </a:r>
            </a:p>
            <a:p>
              <a:pPr marL="0" marR="0" lvl="0" indent="0" algn="l" defTabSz="365796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lt"/>
                  <a:cs typeface="Segoe UI"/>
                </a:rPr>
                <a:t>Prius V | 2011 | 27272.28 | 9.51 |</a:t>
              </a:r>
            </a:p>
            <a:p>
              <a:pPr marL="0" marR="0" lvl="0" indent="0" algn="l" defTabSz="365796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lt"/>
                  <a:cs typeface="Segoe UI"/>
                </a:rPr>
                <a:t>Prius C | 2012 | 19006.62 | 9.35 |</a:t>
              </a:r>
            </a:p>
            <a:p>
              <a:pPr marL="0" marR="0" lvl="0" indent="0" algn="l" defTabSz="365796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lt"/>
                  <a:cs typeface="Segoe UI"/>
                </a:rPr>
                <a:t>Prius PHV | 2012 | 32095.61 | 8.82 |</a:t>
              </a:r>
            </a:p>
            <a:p>
              <a:pPr marL="0" marR="0" lvl="0" indent="0" algn="l" defTabSz="365796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lt"/>
                  <a:cs typeface="Segoe UI"/>
                </a:rPr>
                <a:t>Prius C | 2013 | 19080.0 | 8.7 |</a:t>
              </a:r>
            </a:p>
            <a:p>
              <a:pPr marL="0" marR="0" lvl="0" indent="0" algn="l" defTabSz="365796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lt"/>
                  <a:cs typeface="Segoe UI"/>
                </a:rPr>
                <a:t>Prius | 2013 | 24200.0 | 10.2 |</a:t>
              </a:r>
            </a:p>
            <a:p>
              <a:pPr marL="0" marR="0" lvl="0" indent="0" algn="l" defTabSz="365796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lt"/>
                  <a:cs typeface="Segoe UI"/>
                </a:rPr>
                <a:t>Prius Plug-in | 2013 | 32000.0 | 9.17 |</a:t>
              </a:r>
              <a:endParaRPr kumimoji="0" lang="en-US" sz="1200" b="0" i="0" u="none" strike="noStrike" kern="1200" cap="none" spc="0" normalizeH="0" baseline="0" noProof="0">
                <a:ln>
                  <a:noFill/>
                </a:ln>
                <a:solidFill>
                  <a:srgbClr val="FFFFFF"/>
                </a:solidFill>
                <a:effectLst/>
                <a:uLnTx/>
                <a:uFillTx/>
                <a:latin typeface="Segoe UI"/>
                <a:ea typeface="+mn-lt"/>
                <a:cs typeface="Segoe UI"/>
              </a:endParaRPr>
            </a:p>
          </p:txBody>
        </p:sp>
      </p:grpSp>
      <p:grpSp>
        <p:nvGrpSpPr>
          <p:cNvPr id="5" name="Group 4">
            <a:extLst>
              <a:ext uri="{FF2B5EF4-FFF2-40B4-BE49-F238E27FC236}">
                <a16:creationId xmlns:a16="http://schemas.microsoft.com/office/drawing/2014/main" id="{44041A92-2B44-BEFD-8D4C-2AEF158E9A12}"/>
              </a:ext>
            </a:extLst>
          </p:cNvPr>
          <p:cNvGrpSpPr/>
          <p:nvPr/>
        </p:nvGrpSpPr>
        <p:grpSpPr>
          <a:xfrm>
            <a:off x="2043402" y="1728219"/>
            <a:ext cx="9852663" cy="4785685"/>
            <a:chOff x="2043402" y="1728219"/>
            <a:chExt cx="9852663" cy="4785685"/>
          </a:xfrm>
        </p:grpSpPr>
        <p:sp>
          <p:nvSpPr>
            <p:cNvPr id="19" name="Text Placeholder 5">
              <a:extLst>
                <a:ext uri="{FF2B5EF4-FFF2-40B4-BE49-F238E27FC236}">
                  <a16:creationId xmlns:a16="http://schemas.microsoft.com/office/drawing/2014/main" id="{3C580CDC-C1B6-0D9A-56C1-698942308ECD}"/>
                </a:ext>
              </a:extLst>
            </p:cNvPr>
            <p:cNvSpPr txBox="1">
              <a:spLocks/>
            </p:cNvSpPr>
            <p:nvPr/>
          </p:nvSpPr>
          <p:spPr>
            <a:xfrm>
              <a:off x="7176434" y="5129782"/>
              <a:ext cx="1791866" cy="13841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marR="0" lvl="0" indent="0" algn="ctr" defTabSz="186548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Semilight"/>
                </a:rPr>
                <a:t>Large Language Model</a:t>
              </a:r>
              <a:endParaRPr kumimoji="0" lang="en-US" sz="2000" b="0" i="0" u="none" strike="noStrike" kern="1200" cap="none" spc="0" normalizeH="0" baseline="0" noProof="0">
                <a:ln>
                  <a:noFill/>
                </a:ln>
                <a:solidFill>
                  <a:srgbClr val="FFFFFF"/>
                </a:solidFill>
                <a:effectLst/>
                <a:uLnTx/>
                <a:uFillTx/>
                <a:latin typeface="Segoe UI"/>
                <a:ea typeface="+mn-ea"/>
                <a:cs typeface="Arial"/>
              </a:endParaRPr>
            </a:p>
          </p:txBody>
        </p:sp>
        <p:pic>
          <p:nvPicPr>
            <p:cNvPr id="20" name="Graphic 2">
              <a:extLst>
                <a:ext uri="{FF2B5EF4-FFF2-40B4-BE49-F238E27FC236}">
                  <a16:creationId xmlns:a16="http://schemas.microsoft.com/office/drawing/2014/main" id="{58489EEB-F1DC-B61B-BFBA-4C51EA57B6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33033" y="3326932"/>
              <a:ext cx="1627908" cy="1721555"/>
            </a:xfrm>
            <a:prstGeom prst="rect">
              <a:avLst/>
            </a:prstGeom>
          </p:spPr>
        </p:pic>
        <p:sp>
          <p:nvSpPr>
            <p:cNvPr id="21" name="Arrow: Right 10">
              <a:extLst>
                <a:ext uri="{FF2B5EF4-FFF2-40B4-BE49-F238E27FC236}">
                  <a16:creationId xmlns:a16="http://schemas.microsoft.com/office/drawing/2014/main" id="{23A8EBE2-6AD9-8DCF-FE47-2F068C157347}"/>
                </a:ext>
              </a:extLst>
            </p:cNvPr>
            <p:cNvSpPr/>
            <p:nvPr/>
          </p:nvSpPr>
          <p:spPr bwMode="auto">
            <a:xfrm>
              <a:off x="4312170" y="4239316"/>
              <a:ext cx="2850593"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Arrow: Right 11">
              <a:extLst>
                <a:ext uri="{FF2B5EF4-FFF2-40B4-BE49-F238E27FC236}">
                  <a16:creationId xmlns:a16="http://schemas.microsoft.com/office/drawing/2014/main" id="{A3D3C999-FE47-0D28-2C7B-27CB3568ADEE}"/>
                </a:ext>
              </a:extLst>
            </p:cNvPr>
            <p:cNvSpPr/>
            <p:nvPr/>
          </p:nvSpPr>
          <p:spPr bwMode="auto">
            <a:xfrm>
              <a:off x="2043402" y="3394479"/>
              <a:ext cx="5119360"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88307A12-D5E4-8433-C08A-79709E5A2215}"/>
                </a:ext>
              </a:extLst>
            </p:cNvPr>
            <p:cNvGrpSpPr/>
            <p:nvPr/>
          </p:nvGrpSpPr>
          <p:grpSpPr>
            <a:xfrm>
              <a:off x="8707029" y="1728219"/>
              <a:ext cx="3189036" cy="1290070"/>
              <a:chOff x="19242487" y="2962848"/>
              <a:chExt cx="4664094" cy="2466784"/>
            </a:xfrm>
          </p:grpSpPr>
          <p:sp>
            <p:nvSpPr>
              <p:cNvPr id="24" name="Speech Bubble: Rectangle with Corners Rounded 18">
                <a:extLst>
                  <a:ext uri="{FF2B5EF4-FFF2-40B4-BE49-F238E27FC236}">
                    <a16:creationId xmlns:a16="http://schemas.microsoft.com/office/drawing/2014/main" id="{AFF3F464-E7AC-1290-C912-7172645DB7A6}"/>
                  </a:ext>
                </a:extLst>
              </p:cNvPr>
              <p:cNvSpPr/>
              <p:nvPr/>
            </p:nvSpPr>
            <p:spPr bwMode="auto">
              <a:xfrm>
                <a:off x="19242487" y="2962848"/>
                <a:ext cx="4664094" cy="2466784"/>
              </a:xfrm>
              <a:prstGeom prst="wedgeRoundRectCallout">
                <a:avLst>
                  <a:gd name="adj1" fmla="val 24202"/>
                  <a:gd name="adj2" fmla="val 65278"/>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12">
                <a:extLst>
                  <a:ext uri="{FF2B5EF4-FFF2-40B4-BE49-F238E27FC236}">
                    <a16:creationId xmlns:a16="http://schemas.microsoft.com/office/drawing/2014/main" id="{627C13D3-54B7-1D66-88DF-6F22D8A82E7F}"/>
                  </a:ext>
                </a:extLst>
              </p:cNvPr>
              <p:cNvSpPr txBox="1"/>
              <p:nvPr/>
            </p:nvSpPr>
            <p:spPr>
              <a:xfrm>
                <a:off x="19491020" y="3395992"/>
                <a:ext cx="4246078" cy="1588976"/>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marR="0" lvl="0" indent="0" algn="l" defTabSz="365796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enlo"/>
                    <a:cs typeface="Menlo"/>
                  </a:rPr>
                  <a:t>The Prius V has an acceleration of 9.51 seconds from 0 to 60 mph.</a:t>
                </a:r>
                <a:endParaRPr kumimoji="0" lang="en-US" sz="1800" b="0" i="0" u="none" strike="noStrike" kern="1200" cap="none" spc="0" normalizeH="0" baseline="30000" noProof="0">
                  <a:ln>
                    <a:noFill/>
                  </a:ln>
                  <a:solidFill>
                    <a:srgbClr val="FFFFFF"/>
                  </a:solidFill>
                  <a:effectLst/>
                  <a:uLnTx/>
                  <a:uFillTx/>
                  <a:latin typeface="Segoe UI"/>
                  <a:ea typeface="+mn-ea"/>
                  <a:cs typeface="Segoe UI"/>
                </a:endParaRPr>
              </a:p>
            </p:txBody>
          </p:sp>
        </p:grpSp>
        <p:pic>
          <p:nvPicPr>
            <p:cNvPr id="26" name="Graphic 14">
              <a:extLst>
                <a:ext uri="{FF2B5EF4-FFF2-40B4-BE49-F238E27FC236}">
                  <a16:creationId xmlns:a16="http://schemas.microsoft.com/office/drawing/2014/main" id="{2AAFD11C-607C-62F9-E89F-2C6D58D41C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80686" y="3143619"/>
              <a:ext cx="1537460" cy="1617942"/>
            </a:xfrm>
            <a:prstGeom prst="rect">
              <a:avLst/>
            </a:prstGeom>
          </p:spPr>
        </p:pic>
        <p:sp>
          <p:nvSpPr>
            <p:cNvPr id="27" name="Arrow: Right 17">
              <a:extLst>
                <a:ext uri="{FF2B5EF4-FFF2-40B4-BE49-F238E27FC236}">
                  <a16:creationId xmlns:a16="http://schemas.microsoft.com/office/drawing/2014/main" id="{0F586DB3-3783-1740-99CF-B79B28F8AD87}"/>
                </a:ext>
              </a:extLst>
            </p:cNvPr>
            <p:cNvSpPr/>
            <p:nvPr/>
          </p:nvSpPr>
          <p:spPr bwMode="auto">
            <a:xfrm>
              <a:off x="9106065" y="4295107"/>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8C4C0D4D-B687-C5BD-C08E-5D8EEA2B0264}"/>
              </a:ext>
            </a:extLst>
          </p:cNvPr>
          <p:cNvGrpSpPr/>
          <p:nvPr/>
        </p:nvGrpSpPr>
        <p:grpSpPr>
          <a:xfrm>
            <a:off x="206896" y="2408099"/>
            <a:ext cx="3569761" cy="3686895"/>
            <a:chOff x="196957" y="2505555"/>
            <a:chExt cx="3569761" cy="3686895"/>
          </a:xfrm>
        </p:grpSpPr>
        <p:pic>
          <p:nvPicPr>
            <p:cNvPr id="29" name="Graphic 13">
              <a:extLst>
                <a:ext uri="{FF2B5EF4-FFF2-40B4-BE49-F238E27FC236}">
                  <a16:creationId xmlns:a16="http://schemas.microsoft.com/office/drawing/2014/main" id="{5C47DACF-227F-7727-C68F-25C9F98998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5107" y="3488251"/>
              <a:ext cx="1477321" cy="1530271"/>
            </a:xfrm>
            <a:prstGeom prst="rect">
              <a:avLst/>
            </a:prstGeom>
          </p:spPr>
        </p:pic>
        <p:sp>
          <p:nvSpPr>
            <p:cNvPr id="30" name="Text Placeholder 5">
              <a:extLst>
                <a:ext uri="{FF2B5EF4-FFF2-40B4-BE49-F238E27FC236}">
                  <a16:creationId xmlns:a16="http://schemas.microsoft.com/office/drawing/2014/main" id="{9F42EBF4-18FF-7842-6375-8420BC139F3D}"/>
                </a:ext>
              </a:extLst>
            </p:cNvPr>
            <p:cNvSpPr txBox="1">
              <a:spLocks/>
            </p:cNvSpPr>
            <p:nvPr/>
          </p:nvSpPr>
          <p:spPr>
            <a:xfrm>
              <a:off x="196957" y="5182139"/>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marR="0" lvl="0" indent="0" algn="ctr" defTabSz="186548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Semilight"/>
                </a:rPr>
                <a:t>User</a:t>
              </a:r>
              <a:endParaRPr kumimoji="0" lang="en-US" sz="72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186548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Semilight"/>
                </a:rPr>
                <a:t>Question</a:t>
              </a:r>
              <a:endParaRPr kumimoji="0" lang="en-US" sz="2000" b="0" i="0" u="none" strike="noStrike" kern="1200" cap="none" spc="0" normalizeH="0" baseline="0" noProof="0">
                <a:ln>
                  <a:noFill/>
                </a:ln>
                <a:solidFill>
                  <a:srgbClr val="FFFFFF"/>
                </a:solidFill>
                <a:effectLst/>
                <a:uLnTx/>
                <a:uFillTx/>
                <a:latin typeface="Segoe UI"/>
                <a:ea typeface="+mn-ea"/>
                <a:cs typeface="Segoe UI Semilight"/>
              </a:endParaRPr>
            </a:p>
          </p:txBody>
        </p:sp>
        <p:grpSp>
          <p:nvGrpSpPr>
            <p:cNvPr id="31" name="Group 30">
              <a:extLst>
                <a:ext uri="{FF2B5EF4-FFF2-40B4-BE49-F238E27FC236}">
                  <a16:creationId xmlns:a16="http://schemas.microsoft.com/office/drawing/2014/main" id="{D639F50A-443D-1082-1B71-0C27CADBD3AC}"/>
                </a:ext>
              </a:extLst>
            </p:cNvPr>
            <p:cNvGrpSpPr/>
            <p:nvPr/>
          </p:nvGrpSpPr>
          <p:grpSpPr>
            <a:xfrm>
              <a:off x="305871" y="2505555"/>
              <a:ext cx="3460847" cy="683680"/>
              <a:chOff x="521530" y="4579550"/>
              <a:chExt cx="5425157" cy="1096969"/>
            </a:xfrm>
          </p:grpSpPr>
          <p:sp>
            <p:nvSpPr>
              <p:cNvPr id="32" name="Speech Bubble: Rectangle with Corners Rounded 7">
                <a:extLst>
                  <a:ext uri="{FF2B5EF4-FFF2-40B4-BE49-F238E27FC236}">
                    <a16:creationId xmlns:a16="http://schemas.microsoft.com/office/drawing/2014/main" id="{AC474ED7-8B5F-250D-AC31-772712B100E4}"/>
                  </a:ext>
                </a:extLst>
              </p:cNvPr>
              <p:cNvSpPr/>
              <p:nvPr/>
            </p:nvSpPr>
            <p:spPr bwMode="auto">
              <a:xfrm>
                <a:off x="521530" y="4579550"/>
                <a:ext cx="5425157" cy="1096969"/>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FF3287C1-B856-81BE-7622-436BCAABE3C4}"/>
                  </a:ext>
                </a:extLst>
              </p:cNvPr>
              <p:cNvSpPr txBox="1">
                <a:spLocks/>
              </p:cNvSpPr>
              <p:nvPr/>
            </p:nvSpPr>
            <p:spPr>
              <a:xfrm>
                <a:off x="672027" y="4766660"/>
                <a:ext cx="5239178" cy="76013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marR="0" lvl="0" indent="0" algn="l" defTabSz="186548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Semilight"/>
                  </a:rPr>
                  <a:t>How fast is the Prius V?</a:t>
                </a:r>
                <a:endParaRPr kumimoji="0" lang="en-US" sz="2000" b="0" i="0" u="none" strike="noStrike" kern="1200" cap="none" spc="0" normalizeH="0" baseline="0" noProof="0">
                  <a:ln>
                    <a:noFill/>
                  </a:ln>
                  <a:solidFill>
                    <a:srgbClr val="FFFFFF"/>
                  </a:solidFill>
                  <a:effectLst/>
                  <a:uLnTx/>
                  <a:uFillTx/>
                  <a:latin typeface="Segoe UI"/>
                  <a:ea typeface="+mn-ea"/>
                  <a:cs typeface="Segoe UI"/>
                </a:endParaRPr>
              </a:p>
            </p:txBody>
          </p:sp>
        </p:grpSp>
      </p:grpSp>
    </p:spTree>
    <p:extLst>
      <p:ext uri="{BB962C8B-B14F-4D97-AF65-F5344CB8AC3E}">
        <p14:creationId xmlns:p14="http://schemas.microsoft.com/office/powerpoint/2010/main" val="3936671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90433-185A-C1B7-DDD6-CCA1D502E95B}"/>
              </a:ext>
            </a:extLst>
          </p:cNvPr>
          <p:cNvSpPr>
            <a:spLocks noGrp="1"/>
          </p:cNvSpPr>
          <p:nvPr>
            <p:ph type="title"/>
          </p:nvPr>
        </p:nvSpPr>
        <p:spPr>
          <a:xfrm>
            <a:off x="588262" y="585216"/>
            <a:ext cx="8193024" cy="492443"/>
          </a:xfrm>
        </p:spPr>
        <p:txBody>
          <a:bodyPr/>
          <a:lstStyle/>
          <a:p>
            <a:r>
              <a:rPr kumimoji="0" lang="en-US" sz="32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Logical layers of a </a:t>
            </a:r>
            <a:r>
              <a:rPr kumimoji="0" lang="en-US" sz="3200" b="0" i="0" u="none" strike="noStrike" kern="1200" cap="none" spc="0" normalizeH="0" baseline="0" noProof="0" dirty="0">
                <a:ln>
                  <a:noFill/>
                </a:ln>
                <a:solidFill>
                  <a:srgbClr val="A05BED"/>
                </a:solidFill>
                <a:effectLst/>
                <a:uLnTx/>
                <a:uFillTx/>
                <a:latin typeface="Segoe UI Semibold" panose="020B0702040204020203" pitchFamily="34" charset="0"/>
                <a:cs typeface="Segoe UI Semibold" panose="020B0702040204020203" pitchFamily="34" charset="0"/>
              </a:rPr>
              <a:t>RAG</a:t>
            </a:r>
            <a:r>
              <a:rPr kumimoji="0" lang="en-US" sz="32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 app</a:t>
            </a:r>
            <a:endParaRPr lang="en-US" sz="3200" dirty="0">
              <a:latin typeface="Segoe UI Semibold" panose="020B0702040204020203" pitchFamily="34" charset="0"/>
              <a:cs typeface="Segoe UI Semibold" panose="020B0702040204020203" pitchFamily="34" charset="0"/>
            </a:endParaRPr>
          </a:p>
        </p:txBody>
      </p:sp>
      <p:sp>
        <p:nvSpPr>
          <p:cNvPr id="4" name="Text Placeholder 2">
            <a:extLst>
              <a:ext uri="{FF2B5EF4-FFF2-40B4-BE49-F238E27FC236}">
                <a16:creationId xmlns:a16="http://schemas.microsoft.com/office/drawing/2014/main" id="{D9F7DFFD-ED29-43E2-F9D4-A55282C0B934}"/>
              </a:ext>
            </a:extLst>
          </p:cNvPr>
          <p:cNvSpPr txBox="1">
            <a:spLocks/>
          </p:cNvSpPr>
          <p:nvPr/>
        </p:nvSpPr>
        <p:spPr>
          <a:xfrm>
            <a:off x="584200" y="1120095"/>
            <a:ext cx="11025188" cy="369332"/>
          </a:xfrm>
          <a:prstGeom prst="rect">
            <a:avLst/>
          </a:prstGeom>
        </p:spPr>
        <p:txBody>
          <a:bodyPr/>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cxnSp>
        <p:nvCxnSpPr>
          <p:cNvPr id="5" name="Straight Connector 4">
            <a:extLst>
              <a:ext uri="{FF2B5EF4-FFF2-40B4-BE49-F238E27FC236}">
                <a16:creationId xmlns:a16="http://schemas.microsoft.com/office/drawing/2014/main" id="{60862D63-5F9B-0360-5375-4BCF595BB198}"/>
              </a:ext>
            </a:extLst>
          </p:cNvPr>
          <p:cNvCxnSpPr>
            <a:cxnSpLocks/>
          </p:cNvCxnSpPr>
          <p:nvPr/>
        </p:nvCxnSpPr>
        <p:spPr>
          <a:xfrm>
            <a:off x="2257425" y="2314575"/>
            <a:ext cx="0" cy="2228850"/>
          </a:xfrm>
          <a:prstGeom prst="line">
            <a:avLst/>
          </a:prstGeom>
          <a:ln>
            <a:solidFill>
              <a:srgbClr val="A0AF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E84AF32-43E6-84E8-13D5-7CED258EF320}"/>
              </a:ext>
            </a:extLst>
          </p:cNvPr>
          <p:cNvCxnSpPr>
            <a:cxnSpLocks/>
          </p:cNvCxnSpPr>
          <p:nvPr/>
        </p:nvCxnSpPr>
        <p:spPr>
          <a:xfrm>
            <a:off x="4822825" y="2314575"/>
            <a:ext cx="0" cy="2228850"/>
          </a:xfrm>
          <a:prstGeom prst="line">
            <a:avLst/>
          </a:prstGeom>
          <a:ln>
            <a:solidFill>
              <a:srgbClr val="A0AF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1C65309-7D91-954E-353E-8F8D2CE63828}"/>
              </a:ext>
            </a:extLst>
          </p:cNvPr>
          <p:cNvCxnSpPr>
            <a:cxnSpLocks/>
          </p:cNvCxnSpPr>
          <p:nvPr/>
        </p:nvCxnSpPr>
        <p:spPr>
          <a:xfrm>
            <a:off x="7388225" y="2314575"/>
            <a:ext cx="0" cy="2228850"/>
          </a:xfrm>
          <a:prstGeom prst="line">
            <a:avLst/>
          </a:prstGeom>
          <a:ln>
            <a:solidFill>
              <a:srgbClr val="A0AF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47390AB-37BA-3308-10DF-9EE108D2C5A8}"/>
              </a:ext>
            </a:extLst>
          </p:cNvPr>
          <p:cNvCxnSpPr>
            <a:cxnSpLocks/>
          </p:cNvCxnSpPr>
          <p:nvPr/>
        </p:nvCxnSpPr>
        <p:spPr>
          <a:xfrm>
            <a:off x="9953625" y="2314575"/>
            <a:ext cx="0" cy="2228850"/>
          </a:xfrm>
          <a:prstGeom prst="line">
            <a:avLst/>
          </a:prstGeom>
          <a:ln>
            <a:solidFill>
              <a:srgbClr val="A0AF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1EA3299-4FB3-413C-2476-E8E9A78A9E7D}"/>
              </a:ext>
            </a:extLst>
          </p:cNvPr>
          <p:cNvCxnSpPr>
            <a:cxnSpLocks/>
          </p:cNvCxnSpPr>
          <p:nvPr/>
        </p:nvCxnSpPr>
        <p:spPr>
          <a:xfrm>
            <a:off x="482600" y="4772025"/>
            <a:ext cx="11121008" cy="0"/>
          </a:xfrm>
          <a:prstGeom prst="line">
            <a:avLst/>
          </a:prstGeom>
          <a:ln>
            <a:solidFill>
              <a:srgbClr val="A0AF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0B126D-00F7-6F2A-8108-E8D45BA99422}"/>
              </a:ext>
            </a:extLst>
          </p:cNvPr>
          <p:cNvSpPr txBox="1"/>
          <p:nvPr/>
        </p:nvSpPr>
        <p:spPr>
          <a:xfrm>
            <a:off x="10463783" y="2077000"/>
            <a:ext cx="1143000"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lumMod val="85000"/>
                  </a:schemeClr>
                </a:solidFill>
                <a:effectLst/>
                <a:uLnTx/>
                <a:uFillTx/>
                <a:latin typeface="Segoe UI Semibold"/>
                <a:ea typeface="+mn-ea"/>
                <a:cs typeface="+mn-cs"/>
              </a:rPr>
              <a:t>Serve</a:t>
            </a:r>
          </a:p>
        </p:txBody>
      </p:sp>
      <p:sp>
        <p:nvSpPr>
          <p:cNvPr id="11" name="TextBox 10">
            <a:extLst>
              <a:ext uri="{FF2B5EF4-FFF2-40B4-BE49-F238E27FC236}">
                <a16:creationId xmlns:a16="http://schemas.microsoft.com/office/drawing/2014/main" id="{28FC2F5E-67E6-4719-F61A-FCDC017AC4A8}"/>
              </a:ext>
            </a:extLst>
          </p:cNvPr>
          <p:cNvSpPr txBox="1"/>
          <p:nvPr/>
        </p:nvSpPr>
        <p:spPr>
          <a:xfrm>
            <a:off x="2968625" y="2077000"/>
            <a:ext cx="1143000"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lumMod val="85000"/>
                  </a:schemeClr>
                </a:solidFill>
                <a:effectLst/>
                <a:uLnTx/>
                <a:uFillTx/>
                <a:latin typeface="Segoe UI Semibold"/>
                <a:ea typeface="+mn-ea"/>
                <a:cs typeface="+mn-cs"/>
              </a:rPr>
              <a:t>Ingest</a:t>
            </a:r>
          </a:p>
        </p:txBody>
      </p:sp>
      <p:sp>
        <p:nvSpPr>
          <p:cNvPr id="12" name="TextBox 11">
            <a:extLst>
              <a:ext uri="{FF2B5EF4-FFF2-40B4-BE49-F238E27FC236}">
                <a16:creationId xmlns:a16="http://schemas.microsoft.com/office/drawing/2014/main" id="{631106C5-C05D-A684-B312-63FD3F1E61A1}"/>
              </a:ext>
            </a:extLst>
          </p:cNvPr>
          <p:cNvSpPr txBox="1"/>
          <p:nvPr/>
        </p:nvSpPr>
        <p:spPr>
          <a:xfrm>
            <a:off x="5534025" y="2077000"/>
            <a:ext cx="1143000"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lumMod val="85000"/>
                  </a:schemeClr>
                </a:solidFill>
                <a:effectLst/>
                <a:uLnTx/>
                <a:uFillTx/>
                <a:latin typeface="Segoe UI Semibold"/>
                <a:ea typeface="+mn-ea"/>
                <a:cs typeface="+mn-cs"/>
              </a:rPr>
              <a:t>Store</a:t>
            </a:r>
          </a:p>
        </p:txBody>
      </p:sp>
      <p:sp>
        <p:nvSpPr>
          <p:cNvPr id="13" name="TextBox 12">
            <a:extLst>
              <a:ext uri="{FF2B5EF4-FFF2-40B4-BE49-F238E27FC236}">
                <a16:creationId xmlns:a16="http://schemas.microsoft.com/office/drawing/2014/main" id="{D37D847D-F059-C432-1699-DD7DB39FF9C5}"/>
              </a:ext>
            </a:extLst>
          </p:cNvPr>
          <p:cNvSpPr txBox="1"/>
          <p:nvPr/>
        </p:nvSpPr>
        <p:spPr>
          <a:xfrm>
            <a:off x="7994142" y="2077000"/>
            <a:ext cx="1353567"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lumMod val="85000"/>
                  </a:schemeClr>
                </a:solidFill>
                <a:effectLst/>
                <a:uLnTx/>
                <a:uFillTx/>
                <a:latin typeface="Segoe UI Semibold"/>
                <a:ea typeface="+mn-ea"/>
                <a:cs typeface="+mn-cs"/>
              </a:rPr>
              <a:t>Processing</a:t>
            </a:r>
          </a:p>
        </p:txBody>
      </p:sp>
      <p:sp>
        <p:nvSpPr>
          <p:cNvPr id="14" name="TextBox 13">
            <a:extLst>
              <a:ext uri="{FF2B5EF4-FFF2-40B4-BE49-F238E27FC236}">
                <a16:creationId xmlns:a16="http://schemas.microsoft.com/office/drawing/2014/main" id="{7E668D62-AF2D-64A8-20AA-B8EBC344AC94}"/>
              </a:ext>
            </a:extLst>
          </p:cNvPr>
          <p:cNvSpPr txBox="1"/>
          <p:nvPr/>
        </p:nvSpPr>
        <p:spPr>
          <a:xfrm>
            <a:off x="584199" y="2681018"/>
            <a:ext cx="1606273" cy="1659491"/>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Source system where documents are stored</a:t>
            </a:r>
          </a:p>
        </p:txBody>
      </p:sp>
      <p:sp>
        <p:nvSpPr>
          <p:cNvPr id="15" name="TextBox 14">
            <a:extLst>
              <a:ext uri="{FF2B5EF4-FFF2-40B4-BE49-F238E27FC236}">
                <a16:creationId xmlns:a16="http://schemas.microsoft.com/office/drawing/2014/main" id="{0AA85866-6729-F1B6-B46A-B979ABB190BF}"/>
              </a:ext>
            </a:extLst>
          </p:cNvPr>
          <p:cNvSpPr txBox="1"/>
          <p:nvPr/>
        </p:nvSpPr>
        <p:spPr>
          <a:xfrm>
            <a:off x="2625725" y="2681018"/>
            <a:ext cx="1828800" cy="1889227"/>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Extract and load large volume of data to Store layer</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It’s possible to use 3</a:t>
            </a:r>
            <a:r>
              <a:rPr kumimoji="0" lang="en-US" sz="1400" b="0" i="0" u="none" strike="noStrike" kern="1200" cap="none" spc="0" normalizeH="0" baseline="30000" noProof="0" dirty="0">
                <a:ln>
                  <a:noFill/>
                </a:ln>
                <a:gradFill>
                  <a:gsLst>
                    <a:gs pos="2917">
                      <a:srgbClr val="FFFFFF"/>
                    </a:gs>
                    <a:gs pos="30000">
                      <a:srgbClr val="FFFFFF"/>
                    </a:gs>
                  </a:gsLst>
                  <a:lin ang="5400000" scaled="0"/>
                </a:gradFill>
                <a:effectLst/>
                <a:uLnTx/>
                <a:uFillTx/>
                <a:latin typeface="Segoe UI"/>
                <a:ea typeface="+mn-ea"/>
                <a:cs typeface="+mn-cs"/>
              </a:rPr>
              <a:t>rd</a:t>
            </a: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party ‘connector’ to ingest data from source and build index in Store layer</a:t>
            </a:r>
          </a:p>
        </p:txBody>
      </p:sp>
      <p:sp>
        <p:nvSpPr>
          <p:cNvPr id="16" name="TextBox 15">
            <a:extLst>
              <a:ext uri="{FF2B5EF4-FFF2-40B4-BE49-F238E27FC236}">
                <a16:creationId xmlns:a16="http://schemas.microsoft.com/office/drawing/2014/main" id="{12F16E9A-DFE4-001B-6F07-E698F4841F79}"/>
              </a:ext>
            </a:extLst>
          </p:cNvPr>
          <p:cNvSpPr txBox="1"/>
          <p:nvPr/>
        </p:nvSpPr>
        <p:spPr>
          <a:xfrm>
            <a:off x="5186681" y="2681018"/>
            <a:ext cx="1828800" cy="2026486"/>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Store extracted data and vector data to provides relevant data for users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Store operational data</a:t>
            </a:r>
          </a:p>
        </p:txBody>
      </p:sp>
      <p:sp>
        <p:nvSpPr>
          <p:cNvPr id="17" name="TextBox 16">
            <a:extLst>
              <a:ext uri="{FF2B5EF4-FFF2-40B4-BE49-F238E27FC236}">
                <a16:creationId xmlns:a16="http://schemas.microsoft.com/office/drawing/2014/main" id="{5278347E-C408-78FC-C724-AFFE5A18F2ED}"/>
              </a:ext>
            </a:extLst>
          </p:cNvPr>
          <p:cNvSpPr txBox="1"/>
          <p:nvPr/>
        </p:nvSpPr>
        <p:spPr>
          <a:xfrm>
            <a:off x="7821867" y="2681018"/>
            <a:ext cx="1828800" cy="2026486"/>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Compute data and </a:t>
            </a:r>
            <a:b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run real-time and batch requests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AI for text understanding, summarization </a:t>
            </a:r>
            <a:b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and embeddings</a:t>
            </a:r>
          </a:p>
        </p:txBody>
      </p:sp>
      <p:sp>
        <p:nvSpPr>
          <p:cNvPr id="18" name="TextBox 17">
            <a:extLst>
              <a:ext uri="{FF2B5EF4-FFF2-40B4-BE49-F238E27FC236}">
                <a16:creationId xmlns:a16="http://schemas.microsoft.com/office/drawing/2014/main" id="{FB8F652A-56D8-2725-5A9B-3088AE6F42D6}"/>
              </a:ext>
            </a:extLst>
          </p:cNvPr>
          <p:cNvSpPr txBox="1"/>
          <p:nvPr/>
        </p:nvSpPr>
        <p:spPr>
          <a:xfrm>
            <a:off x="10256583" y="2681018"/>
            <a:ext cx="1688681" cy="2016215"/>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User facing layer </a:t>
            </a:r>
            <a:b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for example, Web App</a:t>
            </a:r>
            <a:r>
              <a:rPr lang="en-US" sz="1400" dirty="0">
                <a:gradFill>
                  <a:gsLst>
                    <a:gs pos="2917">
                      <a:srgbClr val="FFFFFF"/>
                    </a:gs>
                    <a:gs pos="30000">
                      <a:srgbClr val="FFFFFF"/>
                    </a:gs>
                  </a:gsLst>
                  <a:lin ang="5400000" scaled="0"/>
                </a:gradFill>
                <a:latin typeface="Segoe UI"/>
              </a:rPr>
              <a:t> </a:t>
            </a: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or Chat</a:t>
            </a:r>
          </a:p>
        </p:txBody>
      </p:sp>
      <p:sp>
        <p:nvSpPr>
          <p:cNvPr id="19" name="TextBox 18">
            <a:extLst>
              <a:ext uri="{FF2B5EF4-FFF2-40B4-BE49-F238E27FC236}">
                <a16:creationId xmlns:a16="http://schemas.microsoft.com/office/drawing/2014/main" id="{B08F8C76-FA59-24C6-B464-7A47D1804352}"/>
              </a:ext>
            </a:extLst>
          </p:cNvPr>
          <p:cNvSpPr txBox="1"/>
          <p:nvPr/>
        </p:nvSpPr>
        <p:spPr>
          <a:xfrm>
            <a:off x="775463" y="2077000"/>
            <a:ext cx="1143000"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lumMod val="85000"/>
                  </a:schemeClr>
                </a:solidFill>
                <a:effectLst/>
                <a:uLnTx/>
                <a:uFillTx/>
                <a:latin typeface="Segoe UI Semibold"/>
                <a:ea typeface="+mn-ea"/>
                <a:cs typeface="+mn-cs"/>
              </a:rPr>
              <a:t>Source</a:t>
            </a:r>
          </a:p>
        </p:txBody>
      </p:sp>
      <p:sp>
        <p:nvSpPr>
          <p:cNvPr id="20" name="TextBox 19">
            <a:extLst>
              <a:ext uri="{FF2B5EF4-FFF2-40B4-BE49-F238E27FC236}">
                <a16:creationId xmlns:a16="http://schemas.microsoft.com/office/drawing/2014/main" id="{6E3FEC82-0A4F-0B7E-F963-6681CC34AA59}"/>
              </a:ext>
            </a:extLst>
          </p:cNvPr>
          <p:cNvSpPr txBox="1"/>
          <p:nvPr/>
        </p:nvSpPr>
        <p:spPr>
          <a:xfrm>
            <a:off x="5248004" y="4892876"/>
            <a:ext cx="1854200"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lumMod val="95000"/>
                  </a:schemeClr>
                </a:solidFill>
                <a:effectLst/>
                <a:uLnTx/>
                <a:uFillTx/>
                <a:latin typeface="Segoe UI Semibold"/>
                <a:ea typeface="+mn-ea"/>
                <a:cs typeface="+mn-cs"/>
              </a:rPr>
              <a:t>Monitoring</a:t>
            </a:r>
          </a:p>
        </p:txBody>
      </p:sp>
      <p:cxnSp>
        <p:nvCxnSpPr>
          <p:cNvPr id="21" name="Straight Connector 20">
            <a:extLst>
              <a:ext uri="{FF2B5EF4-FFF2-40B4-BE49-F238E27FC236}">
                <a16:creationId xmlns:a16="http://schemas.microsoft.com/office/drawing/2014/main" id="{628B9B95-F477-D945-2A84-55B745D1A97D}"/>
              </a:ext>
            </a:extLst>
          </p:cNvPr>
          <p:cNvCxnSpPr>
            <a:cxnSpLocks/>
          </p:cNvCxnSpPr>
          <p:nvPr/>
        </p:nvCxnSpPr>
        <p:spPr>
          <a:xfrm>
            <a:off x="482600" y="5829300"/>
            <a:ext cx="11121008" cy="0"/>
          </a:xfrm>
          <a:prstGeom prst="line">
            <a:avLst/>
          </a:prstGeom>
          <a:ln>
            <a:solidFill>
              <a:srgbClr val="A0AF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27F11CC-6BA7-9061-0585-BEB067162302}"/>
              </a:ext>
            </a:extLst>
          </p:cNvPr>
          <p:cNvSpPr txBox="1"/>
          <p:nvPr/>
        </p:nvSpPr>
        <p:spPr>
          <a:xfrm>
            <a:off x="4914850" y="6022325"/>
            <a:ext cx="251034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lumMod val="85000"/>
                  </a:schemeClr>
                </a:solidFill>
                <a:effectLst/>
                <a:uLnTx/>
                <a:uFillTx/>
                <a:latin typeface="Segoe UI Semibold"/>
                <a:ea typeface="+mn-ea"/>
                <a:cs typeface="+mn-cs"/>
              </a:rPr>
              <a:t>Identity &amp; Access</a:t>
            </a:r>
          </a:p>
        </p:txBody>
      </p:sp>
      <p:sp>
        <p:nvSpPr>
          <p:cNvPr id="23" name="TextBox 22">
            <a:extLst>
              <a:ext uri="{FF2B5EF4-FFF2-40B4-BE49-F238E27FC236}">
                <a16:creationId xmlns:a16="http://schemas.microsoft.com/office/drawing/2014/main" id="{86C254CA-82BC-70D0-28F3-08F5018B8623}"/>
              </a:ext>
            </a:extLst>
          </p:cNvPr>
          <p:cNvSpPr txBox="1"/>
          <p:nvPr/>
        </p:nvSpPr>
        <p:spPr>
          <a:xfrm>
            <a:off x="4532786" y="5385275"/>
            <a:ext cx="3284637" cy="390962"/>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Monitor users’ prompt and response</a:t>
            </a:r>
          </a:p>
        </p:txBody>
      </p:sp>
      <p:sp>
        <p:nvSpPr>
          <p:cNvPr id="24" name="TextBox 23">
            <a:extLst>
              <a:ext uri="{FF2B5EF4-FFF2-40B4-BE49-F238E27FC236}">
                <a16:creationId xmlns:a16="http://schemas.microsoft.com/office/drawing/2014/main" id="{B481E85A-682F-E6EF-E182-881443C3F7E3}"/>
              </a:ext>
            </a:extLst>
          </p:cNvPr>
          <p:cNvSpPr txBox="1"/>
          <p:nvPr/>
        </p:nvSpPr>
        <p:spPr>
          <a:xfrm>
            <a:off x="4082094" y="6472195"/>
            <a:ext cx="4175860" cy="307777"/>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Access controls on the service and contents</a:t>
            </a:r>
          </a:p>
        </p:txBody>
      </p:sp>
      <p:sp>
        <p:nvSpPr>
          <p:cNvPr id="3" name="Rectangle: Rounded Corners 2">
            <a:extLst>
              <a:ext uri="{FF2B5EF4-FFF2-40B4-BE49-F238E27FC236}">
                <a16:creationId xmlns:a16="http://schemas.microsoft.com/office/drawing/2014/main" id="{476EB418-D59E-1BEC-7A88-11B42401EBD7}"/>
              </a:ext>
            </a:extLst>
          </p:cNvPr>
          <p:cNvSpPr/>
          <p:nvPr/>
        </p:nvSpPr>
        <p:spPr bwMode="auto">
          <a:xfrm>
            <a:off x="10111252" y="1920943"/>
            <a:ext cx="1847956" cy="2730230"/>
          </a:xfrm>
          <a:prstGeom prst="roundRect">
            <a:avLst/>
          </a:prstGeom>
          <a:noFill/>
          <a:ln w="57150">
            <a:solidFill>
              <a:srgbClr val="71D9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00F6C73B-13F4-6D7E-3CCF-57DA78F39AA4}"/>
              </a:ext>
            </a:extLst>
          </p:cNvPr>
          <p:cNvSpPr/>
          <p:nvPr/>
        </p:nvSpPr>
        <p:spPr bwMode="auto">
          <a:xfrm>
            <a:off x="7533558" y="1920943"/>
            <a:ext cx="2262438" cy="2730230"/>
          </a:xfrm>
          <a:prstGeom prst="roundRect">
            <a:avLst/>
          </a:prstGeom>
          <a:noFill/>
          <a:ln w="57150">
            <a:solidFill>
              <a:srgbClr val="71D9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8046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a:extLst>
              <a:ext uri="{FF2B5EF4-FFF2-40B4-BE49-F238E27FC236}">
                <a16:creationId xmlns:a16="http://schemas.microsoft.com/office/drawing/2014/main" id="{5DA4BE5F-EC01-544E-D59E-D21F750BFB19}"/>
              </a:ext>
            </a:extLst>
          </p:cNvPr>
          <p:cNvGrpSpPr/>
          <p:nvPr/>
        </p:nvGrpSpPr>
        <p:grpSpPr>
          <a:xfrm flipH="1">
            <a:off x="8307164" y="2432050"/>
            <a:ext cx="1167016" cy="1978192"/>
            <a:chOff x="2656140" y="2432050"/>
            <a:chExt cx="1167016" cy="1978192"/>
          </a:xfrm>
        </p:grpSpPr>
        <p:cxnSp>
          <p:nvCxnSpPr>
            <p:cNvPr id="54" name="Elbow Connector 22">
              <a:extLst>
                <a:ext uri="{FF2B5EF4-FFF2-40B4-BE49-F238E27FC236}">
                  <a16:creationId xmlns:a16="http://schemas.microsoft.com/office/drawing/2014/main" id="{F0F656F1-D0CC-CD3D-3335-CD5E0AE35893}"/>
                </a:ext>
              </a:extLst>
            </p:cNvPr>
            <p:cNvCxnSpPr>
              <a:cxnSpLocks/>
            </p:cNvCxnSpPr>
            <p:nvPr/>
          </p:nvCxnSpPr>
          <p:spPr>
            <a:xfrm flipH="1">
              <a:off x="2656140" y="2432050"/>
              <a:ext cx="1164146" cy="988483"/>
            </a:xfrm>
            <a:prstGeom prst="straightConnector1">
              <a:avLst/>
            </a:prstGeom>
            <a:ln w="9525">
              <a:solidFill>
                <a:srgbClr val="A0AFFF"/>
              </a:solidFill>
              <a:prstDash val="solid"/>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5" name="Elbow Connector 22">
              <a:extLst>
                <a:ext uri="{FF2B5EF4-FFF2-40B4-BE49-F238E27FC236}">
                  <a16:creationId xmlns:a16="http://schemas.microsoft.com/office/drawing/2014/main" id="{DC3D024F-199B-EB34-DACA-4184E35EA05D}"/>
                </a:ext>
              </a:extLst>
            </p:cNvPr>
            <p:cNvCxnSpPr>
              <a:cxnSpLocks/>
            </p:cNvCxnSpPr>
            <p:nvPr/>
          </p:nvCxnSpPr>
          <p:spPr>
            <a:xfrm flipH="1">
              <a:off x="2657637" y="3412066"/>
              <a:ext cx="1150098" cy="8467"/>
            </a:xfrm>
            <a:prstGeom prst="straightConnector1">
              <a:avLst/>
            </a:prstGeom>
            <a:ln w="9525">
              <a:solidFill>
                <a:srgbClr val="A0AFFF"/>
              </a:solidFill>
              <a:prstDash val="solid"/>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6" name="Elbow Connector 22">
              <a:extLst>
                <a:ext uri="{FF2B5EF4-FFF2-40B4-BE49-F238E27FC236}">
                  <a16:creationId xmlns:a16="http://schemas.microsoft.com/office/drawing/2014/main" id="{4D1DD99F-6B98-A985-1DC0-4C48C2383CEE}"/>
                </a:ext>
              </a:extLst>
            </p:cNvPr>
            <p:cNvCxnSpPr>
              <a:cxnSpLocks/>
            </p:cNvCxnSpPr>
            <p:nvPr/>
          </p:nvCxnSpPr>
          <p:spPr>
            <a:xfrm flipH="1" flipV="1">
              <a:off x="2659010" y="3421759"/>
              <a:ext cx="1164146" cy="988483"/>
            </a:xfrm>
            <a:prstGeom prst="straightConnector1">
              <a:avLst/>
            </a:prstGeom>
            <a:ln w="9525">
              <a:solidFill>
                <a:srgbClr val="A0AFFF"/>
              </a:solidFill>
              <a:prstDash val="solid"/>
              <a:headEnd type="triangl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ED8B05D8-B943-698F-031B-1DC06D2A6A5E}"/>
              </a:ext>
            </a:extLst>
          </p:cNvPr>
          <p:cNvGrpSpPr/>
          <p:nvPr/>
        </p:nvGrpSpPr>
        <p:grpSpPr>
          <a:xfrm>
            <a:off x="2656140" y="2432050"/>
            <a:ext cx="1167016" cy="1978192"/>
            <a:chOff x="2656140" y="2432050"/>
            <a:chExt cx="1167016" cy="1978192"/>
          </a:xfrm>
        </p:grpSpPr>
        <p:cxnSp>
          <p:nvCxnSpPr>
            <p:cNvPr id="42" name="Elbow Connector 22">
              <a:extLst>
                <a:ext uri="{FF2B5EF4-FFF2-40B4-BE49-F238E27FC236}">
                  <a16:creationId xmlns:a16="http://schemas.microsoft.com/office/drawing/2014/main" id="{73EB21EB-747D-990E-ED3C-B8D4201953A4}"/>
                </a:ext>
              </a:extLst>
            </p:cNvPr>
            <p:cNvCxnSpPr>
              <a:cxnSpLocks/>
            </p:cNvCxnSpPr>
            <p:nvPr/>
          </p:nvCxnSpPr>
          <p:spPr>
            <a:xfrm flipH="1">
              <a:off x="2656140" y="2432050"/>
              <a:ext cx="1164146" cy="988483"/>
            </a:xfrm>
            <a:prstGeom prst="straightConnector1">
              <a:avLst/>
            </a:prstGeom>
            <a:ln w="9525">
              <a:solidFill>
                <a:srgbClr val="A0AFFF"/>
              </a:solidFill>
              <a:prstDash val="solid"/>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7" name="Elbow Connector 22">
              <a:extLst>
                <a:ext uri="{FF2B5EF4-FFF2-40B4-BE49-F238E27FC236}">
                  <a16:creationId xmlns:a16="http://schemas.microsoft.com/office/drawing/2014/main" id="{348EF159-DD3F-15A9-E957-3690DEEB658D}"/>
                </a:ext>
              </a:extLst>
            </p:cNvPr>
            <p:cNvCxnSpPr>
              <a:cxnSpLocks/>
            </p:cNvCxnSpPr>
            <p:nvPr/>
          </p:nvCxnSpPr>
          <p:spPr>
            <a:xfrm flipH="1">
              <a:off x="2657637" y="3412066"/>
              <a:ext cx="1150098" cy="8467"/>
            </a:xfrm>
            <a:prstGeom prst="straightConnector1">
              <a:avLst/>
            </a:prstGeom>
            <a:ln w="9525">
              <a:solidFill>
                <a:srgbClr val="A0AFFF"/>
              </a:solidFill>
              <a:prstDash val="solid"/>
              <a:headEnd type="triangl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50" name="Elbow Connector 22">
              <a:extLst>
                <a:ext uri="{FF2B5EF4-FFF2-40B4-BE49-F238E27FC236}">
                  <a16:creationId xmlns:a16="http://schemas.microsoft.com/office/drawing/2014/main" id="{8F27C561-4C0E-F578-D1B9-0B0CFFC3E1B8}"/>
                </a:ext>
              </a:extLst>
            </p:cNvPr>
            <p:cNvCxnSpPr>
              <a:cxnSpLocks/>
            </p:cNvCxnSpPr>
            <p:nvPr/>
          </p:nvCxnSpPr>
          <p:spPr>
            <a:xfrm flipH="1" flipV="1">
              <a:off x="2659010" y="3421759"/>
              <a:ext cx="1164146" cy="988483"/>
            </a:xfrm>
            <a:prstGeom prst="straightConnector1">
              <a:avLst/>
            </a:prstGeom>
            <a:ln w="9525">
              <a:solidFill>
                <a:srgbClr val="A0AFFF"/>
              </a:solidFill>
              <a:prstDash val="solid"/>
              <a:headEnd type="triangle" w="med" len="sm"/>
              <a:tailEnd type="none" w="med" len="sm"/>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BA599BA2-A763-D491-848F-DCC6EEB1070E}"/>
              </a:ext>
            </a:extLst>
          </p:cNvPr>
          <p:cNvGrpSpPr/>
          <p:nvPr/>
        </p:nvGrpSpPr>
        <p:grpSpPr>
          <a:xfrm>
            <a:off x="3950565" y="2111615"/>
            <a:ext cx="2186256" cy="499946"/>
            <a:chOff x="3632616" y="1974235"/>
            <a:chExt cx="2186256" cy="499946"/>
          </a:xfrm>
        </p:grpSpPr>
        <p:pic>
          <p:nvPicPr>
            <p:cNvPr id="7" name="Graphic 6">
              <a:extLst>
                <a:ext uri="{FF2B5EF4-FFF2-40B4-BE49-F238E27FC236}">
                  <a16:creationId xmlns:a16="http://schemas.microsoft.com/office/drawing/2014/main" id="{D590B57C-8D10-FDD0-BE53-AD586D48D3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32616" y="1974235"/>
              <a:ext cx="499946" cy="499946"/>
            </a:xfrm>
            <a:prstGeom prst="rect">
              <a:avLst/>
            </a:prstGeom>
          </p:spPr>
        </p:pic>
        <p:sp>
          <p:nvSpPr>
            <p:cNvPr id="31" name="TextBox 30">
              <a:extLst>
                <a:ext uri="{FF2B5EF4-FFF2-40B4-BE49-F238E27FC236}">
                  <a16:creationId xmlns:a16="http://schemas.microsoft.com/office/drawing/2014/main" id="{BA546FB1-703F-6133-A6C2-BB110DA18EDC}"/>
                </a:ext>
              </a:extLst>
            </p:cNvPr>
            <p:cNvSpPr txBox="1"/>
            <p:nvPr/>
          </p:nvSpPr>
          <p:spPr>
            <a:xfrm>
              <a:off x="4276890" y="2101098"/>
              <a:ext cx="1541982" cy="246221"/>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lumMod val="85000"/>
                    </a:schemeClr>
                  </a:solidFill>
                  <a:effectLst/>
                  <a:uLnTx/>
                  <a:uFillTx/>
                  <a:ea typeface="+mn-ea"/>
                  <a:cs typeface="+mn-cs"/>
                </a:rPr>
                <a:t>VOIP/PSTN</a:t>
              </a:r>
            </a:p>
          </p:txBody>
        </p:sp>
      </p:grpSp>
      <p:grpSp>
        <p:nvGrpSpPr>
          <p:cNvPr id="40" name="Group 39">
            <a:extLst>
              <a:ext uri="{FF2B5EF4-FFF2-40B4-BE49-F238E27FC236}">
                <a16:creationId xmlns:a16="http://schemas.microsoft.com/office/drawing/2014/main" id="{20C7E853-A8B9-7133-D6EC-9D36FF377564}"/>
              </a:ext>
            </a:extLst>
          </p:cNvPr>
          <p:cNvGrpSpPr/>
          <p:nvPr/>
        </p:nvGrpSpPr>
        <p:grpSpPr>
          <a:xfrm>
            <a:off x="3902964" y="3131425"/>
            <a:ext cx="2233855" cy="595149"/>
            <a:chOff x="3585015" y="2755904"/>
            <a:chExt cx="2233855" cy="595149"/>
          </a:xfrm>
        </p:grpSpPr>
        <p:pic>
          <p:nvPicPr>
            <p:cNvPr id="8" name="Graphic 7">
              <a:extLst>
                <a:ext uri="{FF2B5EF4-FFF2-40B4-BE49-F238E27FC236}">
                  <a16:creationId xmlns:a16="http://schemas.microsoft.com/office/drawing/2014/main" id="{622DFC90-0F0A-AA79-D371-4A0CD19577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85015" y="2755904"/>
              <a:ext cx="595149" cy="595149"/>
            </a:xfrm>
            <a:prstGeom prst="rect">
              <a:avLst/>
            </a:prstGeom>
          </p:spPr>
        </p:pic>
        <p:sp>
          <p:nvSpPr>
            <p:cNvPr id="32" name="TextBox 31">
              <a:extLst>
                <a:ext uri="{FF2B5EF4-FFF2-40B4-BE49-F238E27FC236}">
                  <a16:creationId xmlns:a16="http://schemas.microsoft.com/office/drawing/2014/main" id="{98B9E30C-8C99-272A-2720-AA22EFDECC81}"/>
                </a:ext>
              </a:extLst>
            </p:cNvPr>
            <p:cNvSpPr txBox="1"/>
            <p:nvPr/>
          </p:nvSpPr>
          <p:spPr>
            <a:xfrm>
              <a:off x="4276890" y="2930368"/>
              <a:ext cx="1541980" cy="246221"/>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ea typeface="+mn-ea"/>
                  <a:cs typeface="+mn-cs"/>
                </a:rPr>
                <a:t>SMS/Chat</a:t>
              </a:r>
            </a:p>
          </p:txBody>
        </p:sp>
      </p:grpSp>
      <p:grpSp>
        <p:nvGrpSpPr>
          <p:cNvPr id="39" name="Group 38">
            <a:extLst>
              <a:ext uri="{FF2B5EF4-FFF2-40B4-BE49-F238E27FC236}">
                <a16:creationId xmlns:a16="http://schemas.microsoft.com/office/drawing/2014/main" id="{CDE47F7C-A9FD-B61A-5D87-2AA2D8AD1BB8}"/>
              </a:ext>
            </a:extLst>
          </p:cNvPr>
          <p:cNvGrpSpPr/>
          <p:nvPr/>
        </p:nvGrpSpPr>
        <p:grpSpPr>
          <a:xfrm>
            <a:off x="3902964" y="4246438"/>
            <a:ext cx="2233856" cy="536610"/>
            <a:chOff x="3585015" y="3754522"/>
            <a:chExt cx="2233856" cy="536610"/>
          </a:xfrm>
        </p:grpSpPr>
        <p:pic>
          <p:nvPicPr>
            <p:cNvPr id="9" name="Picture 8">
              <a:extLst>
                <a:ext uri="{FF2B5EF4-FFF2-40B4-BE49-F238E27FC236}">
                  <a16:creationId xmlns:a16="http://schemas.microsoft.com/office/drawing/2014/main" id="{7BC190A0-C5BF-B0DB-C985-B1B6A9A9F24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45902" y1="16364" x2="45902" y2="18182"/>
                        </a14:backgroundRemoval>
                      </a14:imgEffect>
                    </a14:imgLayer>
                  </a14:imgProps>
                </a:ext>
              </a:extLst>
            </a:blip>
            <a:stretch>
              <a:fillRect/>
            </a:stretch>
          </p:blipFill>
          <p:spPr>
            <a:xfrm>
              <a:off x="3585015" y="3754522"/>
              <a:ext cx="595149" cy="536610"/>
            </a:xfrm>
            <a:prstGeom prst="rect">
              <a:avLst/>
            </a:prstGeom>
          </p:spPr>
        </p:pic>
        <p:sp>
          <p:nvSpPr>
            <p:cNvPr id="33" name="TextBox 32">
              <a:extLst>
                <a:ext uri="{FF2B5EF4-FFF2-40B4-BE49-F238E27FC236}">
                  <a16:creationId xmlns:a16="http://schemas.microsoft.com/office/drawing/2014/main" id="{CA1AC44D-C5E0-9B36-D26D-C7C216055720}"/>
                </a:ext>
              </a:extLst>
            </p:cNvPr>
            <p:cNvSpPr txBox="1"/>
            <p:nvPr/>
          </p:nvSpPr>
          <p:spPr>
            <a:xfrm>
              <a:off x="4276890" y="3899717"/>
              <a:ext cx="1541981" cy="246221"/>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ea typeface="+mn-ea"/>
                  <a:cs typeface="+mn-cs"/>
                </a:rPr>
                <a:t>WhatsApp</a:t>
              </a:r>
            </a:p>
          </p:txBody>
        </p:sp>
      </p:grpSp>
      <p:grpSp>
        <p:nvGrpSpPr>
          <p:cNvPr id="28" name="Group 27">
            <a:extLst>
              <a:ext uri="{FF2B5EF4-FFF2-40B4-BE49-F238E27FC236}">
                <a16:creationId xmlns:a16="http://schemas.microsoft.com/office/drawing/2014/main" id="{B1A92E1C-B29B-5C09-FACF-11D9DE4C637A}"/>
              </a:ext>
            </a:extLst>
          </p:cNvPr>
          <p:cNvGrpSpPr/>
          <p:nvPr/>
        </p:nvGrpSpPr>
        <p:grpSpPr>
          <a:xfrm>
            <a:off x="9497004" y="1675089"/>
            <a:ext cx="2178898" cy="3507822"/>
            <a:chOff x="9497004" y="1404094"/>
            <a:chExt cx="2178898" cy="3507822"/>
          </a:xfrm>
        </p:grpSpPr>
        <p:sp>
          <p:nvSpPr>
            <p:cNvPr id="13" name="TextBox 12">
              <a:extLst>
                <a:ext uri="{FF2B5EF4-FFF2-40B4-BE49-F238E27FC236}">
                  <a16:creationId xmlns:a16="http://schemas.microsoft.com/office/drawing/2014/main" id="{B9D60026-0A2B-E7AB-1183-D78083A49AEC}"/>
                </a:ext>
              </a:extLst>
            </p:cNvPr>
            <p:cNvSpPr txBox="1"/>
            <p:nvPr/>
          </p:nvSpPr>
          <p:spPr>
            <a:xfrm>
              <a:off x="9712849" y="1783548"/>
              <a:ext cx="1747209"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lumMod val="85000"/>
                    </a:schemeClr>
                  </a:solidFill>
                  <a:effectLst/>
                  <a:uLnTx/>
                  <a:uFillTx/>
                  <a:latin typeface="Segoe UI Semibold"/>
                  <a:ea typeface="+mn-ea"/>
                  <a:cs typeface="+mn-cs"/>
                </a:rPr>
                <a:t>Processing</a:t>
              </a:r>
            </a:p>
          </p:txBody>
        </p:sp>
        <p:sp>
          <p:nvSpPr>
            <p:cNvPr id="14" name="TextBox 13">
              <a:extLst>
                <a:ext uri="{FF2B5EF4-FFF2-40B4-BE49-F238E27FC236}">
                  <a16:creationId xmlns:a16="http://schemas.microsoft.com/office/drawing/2014/main" id="{AC644F53-914C-D91B-56E4-95ACC6C9F273}"/>
                </a:ext>
              </a:extLst>
            </p:cNvPr>
            <p:cNvSpPr txBox="1"/>
            <p:nvPr/>
          </p:nvSpPr>
          <p:spPr>
            <a:xfrm>
              <a:off x="9672053" y="2415757"/>
              <a:ext cx="1828800" cy="2026486"/>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Compute data and run real-time and batch requests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AI for text understanding, summarization and embeddings</a:t>
              </a:r>
            </a:p>
          </p:txBody>
        </p:sp>
        <p:sp>
          <p:nvSpPr>
            <p:cNvPr id="15" name="Rectangle: Rounded Corners 14">
              <a:extLst>
                <a:ext uri="{FF2B5EF4-FFF2-40B4-BE49-F238E27FC236}">
                  <a16:creationId xmlns:a16="http://schemas.microsoft.com/office/drawing/2014/main" id="{C838CA58-E032-07F7-D8FC-14066F085D51}"/>
                </a:ext>
              </a:extLst>
            </p:cNvPr>
            <p:cNvSpPr/>
            <p:nvPr/>
          </p:nvSpPr>
          <p:spPr bwMode="auto">
            <a:xfrm>
              <a:off x="9497004" y="1404094"/>
              <a:ext cx="2178898" cy="3507822"/>
            </a:xfrm>
            <a:prstGeom prst="roundRect">
              <a:avLst/>
            </a:prstGeom>
            <a:noFill/>
            <a:ln w="57150">
              <a:solidFill>
                <a:srgbClr val="71D9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9" name="Group 58">
            <a:extLst>
              <a:ext uri="{FF2B5EF4-FFF2-40B4-BE49-F238E27FC236}">
                <a16:creationId xmlns:a16="http://schemas.microsoft.com/office/drawing/2014/main" id="{F5404DFA-0C89-E8DD-8BB6-8B918CBB98A0}"/>
              </a:ext>
            </a:extLst>
          </p:cNvPr>
          <p:cNvGrpSpPr/>
          <p:nvPr/>
        </p:nvGrpSpPr>
        <p:grpSpPr>
          <a:xfrm>
            <a:off x="6100137" y="2111615"/>
            <a:ext cx="2296383" cy="984885"/>
            <a:chOff x="5941387" y="2111615"/>
            <a:chExt cx="2296383" cy="984885"/>
          </a:xfrm>
        </p:grpSpPr>
        <p:pic>
          <p:nvPicPr>
            <p:cNvPr id="17" name="Graphic 16" descr="Pencil with solid fill">
              <a:extLst>
                <a:ext uri="{FF2B5EF4-FFF2-40B4-BE49-F238E27FC236}">
                  <a16:creationId xmlns:a16="http://schemas.microsoft.com/office/drawing/2014/main" id="{D875F477-9CD6-6898-C082-93564A10002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6822099">
              <a:off x="5941387" y="2171711"/>
              <a:ext cx="543018" cy="543018"/>
            </a:xfrm>
            <a:prstGeom prst="rect">
              <a:avLst/>
            </a:prstGeom>
          </p:spPr>
        </p:pic>
        <p:sp>
          <p:nvSpPr>
            <p:cNvPr id="18" name="TextBox 17">
              <a:extLst>
                <a:ext uri="{FF2B5EF4-FFF2-40B4-BE49-F238E27FC236}">
                  <a16:creationId xmlns:a16="http://schemas.microsoft.com/office/drawing/2014/main" id="{3B58358F-0286-3195-9BA8-6A6E6EF7DA77}"/>
                </a:ext>
              </a:extLst>
            </p:cNvPr>
            <p:cNvSpPr txBox="1"/>
            <p:nvPr/>
          </p:nvSpPr>
          <p:spPr>
            <a:xfrm>
              <a:off x="6660082" y="2111615"/>
              <a:ext cx="1577688" cy="984885"/>
            </a:xfrm>
            <a:prstGeom prst="rect">
              <a:avLst/>
            </a:prstGeom>
            <a:noFill/>
          </p:spPr>
          <p:txBody>
            <a:bodyPr wrap="square" lIns="0" tIns="0" rIns="0" bIns="0" rtlCol="0">
              <a:spAutoFit/>
            </a:bodyPr>
            <a:lstStyle/>
            <a:p>
              <a:pPr algn="l"/>
              <a:r>
                <a:rPr lang="en-US" sz="1600" dirty="0">
                  <a:solidFill>
                    <a:srgbClr val="FFFFFF"/>
                  </a:solidFill>
                </a:rPr>
                <a:t>Real time audio </a:t>
              </a:r>
            </a:p>
            <a:p>
              <a:pPr algn="l"/>
              <a:r>
                <a:rPr lang="en-US" sz="1600" dirty="0">
                  <a:solidFill>
                    <a:srgbClr val="FFFFFF"/>
                  </a:solidFill>
                </a:rPr>
                <a:t>stream &amp; transcriptions </a:t>
              </a:r>
              <a:br>
                <a:rPr lang="en-US" sz="1600" dirty="0">
                  <a:solidFill>
                    <a:srgbClr val="FFFFFF"/>
                  </a:solidFill>
                </a:rPr>
              </a:br>
              <a:endParaRPr lang="en-US" sz="1600" dirty="0">
                <a:solidFill>
                  <a:srgbClr val="FFFFFF"/>
                </a:solidFill>
              </a:endParaRPr>
            </a:p>
          </p:txBody>
        </p:sp>
      </p:grpSp>
      <p:grpSp>
        <p:nvGrpSpPr>
          <p:cNvPr id="58" name="Group 57">
            <a:extLst>
              <a:ext uri="{FF2B5EF4-FFF2-40B4-BE49-F238E27FC236}">
                <a16:creationId xmlns:a16="http://schemas.microsoft.com/office/drawing/2014/main" id="{9D8B0346-C93D-FE22-EBCF-804BEC987D5E}"/>
              </a:ext>
            </a:extLst>
          </p:cNvPr>
          <p:cNvGrpSpPr/>
          <p:nvPr/>
        </p:nvGrpSpPr>
        <p:grpSpPr>
          <a:xfrm>
            <a:off x="6042283" y="3063788"/>
            <a:ext cx="2283845" cy="741689"/>
            <a:chOff x="5758860" y="3063788"/>
            <a:chExt cx="2283845" cy="741689"/>
          </a:xfrm>
        </p:grpSpPr>
        <p:sp>
          <p:nvSpPr>
            <p:cNvPr id="16" name="TextBox 15">
              <a:extLst>
                <a:ext uri="{FF2B5EF4-FFF2-40B4-BE49-F238E27FC236}">
                  <a16:creationId xmlns:a16="http://schemas.microsoft.com/office/drawing/2014/main" id="{27DC5236-6BF7-FFC8-4A9F-DD58E25432FA}"/>
                </a:ext>
              </a:extLst>
            </p:cNvPr>
            <p:cNvSpPr txBox="1"/>
            <p:nvPr/>
          </p:nvSpPr>
          <p:spPr>
            <a:xfrm>
              <a:off x="6540324" y="3188411"/>
              <a:ext cx="1502381" cy="492443"/>
            </a:xfrm>
            <a:prstGeom prst="rect">
              <a:avLst/>
            </a:prstGeom>
            <a:noFill/>
          </p:spPr>
          <p:txBody>
            <a:bodyPr wrap="square" lIns="0" tIns="0" rIns="0" bIns="0" rtlCol="0">
              <a:spAutoFit/>
            </a:bodyPr>
            <a:lstStyle/>
            <a:p>
              <a:pPr algn="l"/>
              <a:r>
                <a:rPr lang="en-US" sz="1600" dirty="0">
                  <a:solidFill>
                    <a:srgbClr val="FFFFFF"/>
                  </a:solidFill>
                </a:rPr>
                <a:t>Raw video media access</a:t>
              </a:r>
            </a:p>
          </p:txBody>
        </p:sp>
        <p:pic>
          <p:nvPicPr>
            <p:cNvPr id="20" name="Graphic 19" descr="Video camera with solid fill">
              <a:extLst>
                <a:ext uri="{FF2B5EF4-FFF2-40B4-BE49-F238E27FC236}">
                  <a16:creationId xmlns:a16="http://schemas.microsoft.com/office/drawing/2014/main" id="{8DAF0B6B-4C3E-E8DA-AC09-57C1008D22E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758860" y="3063788"/>
              <a:ext cx="741689" cy="741689"/>
            </a:xfrm>
            <a:prstGeom prst="rect">
              <a:avLst/>
            </a:prstGeom>
          </p:spPr>
        </p:pic>
      </p:grpSp>
      <p:grpSp>
        <p:nvGrpSpPr>
          <p:cNvPr id="57" name="Group 56">
            <a:extLst>
              <a:ext uri="{FF2B5EF4-FFF2-40B4-BE49-F238E27FC236}">
                <a16:creationId xmlns:a16="http://schemas.microsoft.com/office/drawing/2014/main" id="{62DD6D05-C81D-E1AC-A92C-805BFD5E8442}"/>
              </a:ext>
            </a:extLst>
          </p:cNvPr>
          <p:cNvGrpSpPr/>
          <p:nvPr/>
        </p:nvGrpSpPr>
        <p:grpSpPr>
          <a:xfrm>
            <a:off x="6122660" y="4190317"/>
            <a:ext cx="2203942" cy="650421"/>
            <a:chOff x="5920595" y="3887002"/>
            <a:chExt cx="2203942" cy="650421"/>
          </a:xfrm>
        </p:grpSpPr>
        <p:sp>
          <p:nvSpPr>
            <p:cNvPr id="19" name="TextBox 18">
              <a:extLst>
                <a:ext uri="{FF2B5EF4-FFF2-40B4-BE49-F238E27FC236}">
                  <a16:creationId xmlns:a16="http://schemas.microsoft.com/office/drawing/2014/main" id="{C7EF12D6-7B0B-AD1D-5D47-2E86004B6549}"/>
                </a:ext>
              </a:extLst>
            </p:cNvPr>
            <p:cNvSpPr txBox="1"/>
            <p:nvPr/>
          </p:nvSpPr>
          <p:spPr>
            <a:xfrm>
              <a:off x="6622156" y="4089102"/>
              <a:ext cx="1502381" cy="246221"/>
            </a:xfrm>
            <a:prstGeom prst="rect">
              <a:avLst/>
            </a:prstGeom>
            <a:noFill/>
          </p:spPr>
          <p:txBody>
            <a:bodyPr wrap="square" lIns="0" tIns="0" rIns="0" bIns="0" rtlCol="0">
              <a:spAutoFit/>
            </a:bodyPr>
            <a:lstStyle/>
            <a:p>
              <a:pPr algn="l"/>
              <a:r>
                <a:rPr lang="en-US" sz="1600" dirty="0">
                  <a:solidFill>
                    <a:srgbClr val="FFFFFF"/>
                  </a:solidFill>
                </a:rPr>
                <a:t>Messaging data</a:t>
              </a:r>
            </a:p>
          </p:txBody>
        </p:sp>
        <p:pic>
          <p:nvPicPr>
            <p:cNvPr id="22" name="Graphic 21">
              <a:extLst>
                <a:ext uri="{FF2B5EF4-FFF2-40B4-BE49-F238E27FC236}">
                  <a16:creationId xmlns:a16="http://schemas.microsoft.com/office/drawing/2014/main" id="{B4DFA018-356A-FE40-58F2-7CD40530885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20595" y="3887002"/>
              <a:ext cx="650421" cy="650421"/>
            </a:xfrm>
            <a:prstGeom prst="rect">
              <a:avLst/>
            </a:prstGeom>
          </p:spPr>
        </p:pic>
      </p:grpSp>
      <p:grpSp>
        <p:nvGrpSpPr>
          <p:cNvPr id="29" name="Group 28">
            <a:extLst>
              <a:ext uri="{FF2B5EF4-FFF2-40B4-BE49-F238E27FC236}">
                <a16:creationId xmlns:a16="http://schemas.microsoft.com/office/drawing/2014/main" id="{8D792258-B086-484D-65F4-96F1694315D8}"/>
              </a:ext>
            </a:extLst>
          </p:cNvPr>
          <p:cNvGrpSpPr/>
          <p:nvPr/>
        </p:nvGrpSpPr>
        <p:grpSpPr>
          <a:xfrm>
            <a:off x="466188" y="1675089"/>
            <a:ext cx="2178898" cy="3507822"/>
            <a:chOff x="9497004" y="1404094"/>
            <a:chExt cx="2178898" cy="3507822"/>
          </a:xfrm>
        </p:grpSpPr>
        <p:sp>
          <p:nvSpPr>
            <p:cNvPr id="30" name="TextBox 29">
              <a:extLst>
                <a:ext uri="{FF2B5EF4-FFF2-40B4-BE49-F238E27FC236}">
                  <a16:creationId xmlns:a16="http://schemas.microsoft.com/office/drawing/2014/main" id="{AB6238E2-AE38-6995-5126-62143FB29992}"/>
                </a:ext>
              </a:extLst>
            </p:cNvPr>
            <p:cNvSpPr txBox="1"/>
            <p:nvPr/>
          </p:nvSpPr>
          <p:spPr>
            <a:xfrm>
              <a:off x="9712849" y="1783548"/>
              <a:ext cx="1747209"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lumMod val="85000"/>
                    </a:schemeClr>
                  </a:solidFill>
                  <a:effectLst/>
                  <a:uLnTx/>
                  <a:uFillTx/>
                  <a:latin typeface="Segoe UI Semibold"/>
                  <a:ea typeface="+mn-ea"/>
                  <a:cs typeface="+mn-cs"/>
                </a:rPr>
                <a:t>Serve</a:t>
              </a:r>
            </a:p>
          </p:txBody>
        </p:sp>
        <p:sp>
          <p:nvSpPr>
            <p:cNvPr id="34" name="TextBox 33">
              <a:extLst>
                <a:ext uri="{FF2B5EF4-FFF2-40B4-BE49-F238E27FC236}">
                  <a16:creationId xmlns:a16="http://schemas.microsoft.com/office/drawing/2014/main" id="{F87FFDCF-6B26-0E01-5ECA-5E106D4AF13E}"/>
                </a:ext>
              </a:extLst>
            </p:cNvPr>
            <p:cNvSpPr txBox="1"/>
            <p:nvPr/>
          </p:nvSpPr>
          <p:spPr>
            <a:xfrm>
              <a:off x="9793881" y="2415757"/>
              <a:ext cx="1585144" cy="2026486"/>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User facing layer</a:t>
              </a:r>
              <a:r>
                <a:rPr lang="en-US" sz="1600" dirty="0">
                  <a:gradFill>
                    <a:gsLst>
                      <a:gs pos="2917">
                        <a:srgbClr val="FFFFFF"/>
                      </a:gs>
                      <a:gs pos="30000">
                        <a:srgbClr val="FFFFFF"/>
                      </a:gs>
                    </a:gsLst>
                    <a:lin ang="5400000" scaled="0"/>
                  </a:gradFill>
                  <a:latin typeface="Segoe UI"/>
                </a:rPr>
                <a:t> for example, chat, and voice</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35" name="Rectangle: Rounded Corners 34">
              <a:extLst>
                <a:ext uri="{FF2B5EF4-FFF2-40B4-BE49-F238E27FC236}">
                  <a16:creationId xmlns:a16="http://schemas.microsoft.com/office/drawing/2014/main" id="{568D8E24-E047-C0FC-F577-70EE9A9AE25B}"/>
                </a:ext>
              </a:extLst>
            </p:cNvPr>
            <p:cNvSpPr/>
            <p:nvPr/>
          </p:nvSpPr>
          <p:spPr bwMode="auto">
            <a:xfrm>
              <a:off x="9497004" y="1404094"/>
              <a:ext cx="2178898" cy="3507822"/>
            </a:xfrm>
            <a:prstGeom prst="roundRect">
              <a:avLst/>
            </a:prstGeom>
            <a:noFill/>
            <a:ln w="57150">
              <a:solidFill>
                <a:srgbClr val="71D9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808855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A111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8864B7-5FD5-3F87-AE0A-93782AA84465}"/>
              </a:ext>
            </a:extLst>
          </p:cNvPr>
          <p:cNvSpPr/>
          <p:nvPr/>
        </p:nvSpPr>
        <p:spPr bwMode="auto">
          <a:xfrm>
            <a:off x="0" y="0"/>
            <a:ext cx="12192000" cy="6858000"/>
          </a:xfrm>
          <a:prstGeom prst="rect">
            <a:avLst/>
          </a:prstGeom>
          <a:solidFill>
            <a:srgbClr val="0A111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8DA68E0-AA6D-D960-EF15-57651BFA3D12}"/>
              </a:ext>
            </a:extLst>
          </p:cNvPr>
          <p:cNvSpPr txBox="1"/>
          <p:nvPr/>
        </p:nvSpPr>
        <p:spPr bwMode="white">
          <a:xfrm>
            <a:off x="412407" y="1340995"/>
            <a:ext cx="5859579" cy="2888146"/>
          </a:xfrm>
          <a:prstGeom prst="rect">
            <a:avLst/>
          </a:prstGeom>
          <a:noFill/>
        </p:spPr>
        <p:txBody>
          <a:bodyPr vert="horz" wrap="square" lIns="0" tIns="0" rIns="0" bIns="0" rtlCol="0">
            <a:noAutofit/>
          </a:bodyPr>
          <a:lstStyle/>
          <a:p>
            <a:pPr defTabSz="932742">
              <a:lnSpc>
                <a:spcPct val="150000"/>
              </a:lnSpc>
              <a:spcAft>
                <a:spcPts val="600"/>
              </a:spcAft>
              <a:buSzPct val="90000"/>
            </a:pPr>
            <a:r>
              <a:rPr lang="en-US" sz="2400" kern="1600" spc="0" dirty="0">
                <a:solidFill>
                  <a:schemeClr val="tx1">
                    <a:lumMod val="85000"/>
                  </a:schemeClr>
                </a:solidFill>
                <a:ea typeface="+mn-ea"/>
                <a:cs typeface="Segoe UI" panose="020B0502040204020203" pitchFamily="34" charset="0"/>
              </a:rPr>
              <a:t>A fully managed communication platform that enables developers and organizations to securely build communications features and connected user experiences across applications and devices.</a:t>
            </a:r>
          </a:p>
        </p:txBody>
      </p:sp>
      <p:pic>
        <p:nvPicPr>
          <p:cNvPr id="7" name="Picture 6" descr="A picture containing text, computer, indoor, vector graphics&#10;&#10;Description automatically generated">
            <a:extLst>
              <a:ext uri="{FF2B5EF4-FFF2-40B4-BE49-F238E27FC236}">
                <a16:creationId xmlns:a16="http://schemas.microsoft.com/office/drawing/2014/main" id="{300A0F37-7D4B-E74F-071B-B10A54BF4B86}"/>
              </a:ext>
            </a:extLst>
          </p:cNvPr>
          <p:cNvPicPr>
            <a:picLocks noChangeAspect="1"/>
          </p:cNvPicPr>
          <p:nvPr/>
        </p:nvPicPr>
        <p:blipFill>
          <a:blip r:embed="rId2"/>
          <a:stretch>
            <a:fillRect/>
          </a:stretch>
        </p:blipFill>
        <p:spPr>
          <a:xfrm>
            <a:off x="6169092" y="1077659"/>
            <a:ext cx="6072142" cy="4577338"/>
          </a:xfrm>
          <a:prstGeom prst="rect">
            <a:avLst/>
          </a:prstGeom>
          <a:noFill/>
        </p:spPr>
      </p:pic>
      <p:sp>
        <p:nvSpPr>
          <p:cNvPr id="2" name="Title 1">
            <a:extLst>
              <a:ext uri="{FF2B5EF4-FFF2-40B4-BE49-F238E27FC236}">
                <a16:creationId xmlns:a16="http://schemas.microsoft.com/office/drawing/2014/main" id="{6CF09EA1-2783-7ED8-F320-6C194C4527F0}"/>
              </a:ext>
            </a:extLst>
          </p:cNvPr>
          <p:cNvSpPr>
            <a:spLocks noGrp="1"/>
          </p:cNvSpPr>
          <p:nvPr>
            <p:ph type="title"/>
          </p:nvPr>
        </p:nvSpPr>
        <p:spPr>
          <a:xfrm>
            <a:off x="588262" y="523661"/>
            <a:ext cx="8193024" cy="553998"/>
          </a:xfrm>
        </p:spPr>
        <p:txBody>
          <a:bodyPr/>
          <a:lstStyle/>
          <a:p>
            <a:r>
              <a:rPr kumimoji="0" lang="en-US" sz="3600" b="0" i="0" u="none" strike="noStrike" kern="1200" cap="none" spc="0" normalizeH="0" baseline="0" noProof="0" dirty="0">
                <a:ln>
                  <a:noFill/>
                </a:ln>
                <a:gradFill>
                  <a:gsLst>
                    <a:gs pos="0">
                      <a:srgbClr val="4AC5B1"/>
                    </a:gs>
                    <a:gs pos="33000">
                      <a:srgbClr val="3CCBF4"/>
                    </a:gs>
                    <a:gs pos="100000">
                      <a:srgbClr val="0178D4"/>
                    </a:gs>
                  </a:gsLst>
                  <a:lin ang="0" scaled="0"/>
                </a:gradFill>
                <a:effectLst/>
                <a:uLnTx/>
                <a:uFillTx/>
                <a:latin typeface="Segoe UI Semibold" panose="020B0702040204020203" pitchFamily="34" charset="0"/>
                <a:cs typeface="Segoe UI Semibold" panose="020B0702040204020203" pitchFamily="34" charset="0"/>
              </a:rPr>
              <a:t>Azure Communication Services</a:t>
            </a:r>
            <a:endParaRPr lang="en-US" sz="3600" dirty="0">
              <a:gradFill>
                <a:gsLst>
                  <a:gs pos="0">
                    <a:srgbClr val="4AC5B1"/>
                  </a:gs>
                  <a:gs pos="33000">
                    <a:srgbClr val="3CCBF4"/>
                  </a:gs>
                  <a:gs pos="100000">
                    <a:srgbClr val="0178D4"/>
                  </a:gs>
                </a:gsLst>
                <a:lin ang="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17760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4">
            <a:extLst>
              <a:ext uri="{FF2B5EF4-FFF2-40B4-BE49-F238E27FC236}">
                <a16:creationId xmlns:a16="http://schemas.microsoft.com/office/drawing/2014/main" id="{BE6784C7-5D91-7739-F2F6-2405BD7D39D2}"/>
              </a:ext>
            </a:extLst>
          </p:cNvPr>
          <p:cNvGraphicFramePr>
            <a:graphicFrameLocks noGrp="1"/>
          </p:cNvGraphicFramePr>
          <p:nvPr>
            <p:extLst>
              <p:ext uri="{D42A27DB-BD31-4B8C-83A1-F6EECF244321}">
                <p14:modId xmlns:p14="http://schemas.microsoft.com/office/powerpoint/2010/main" val="4225521706"/>
              </p:ext>
            </p:extLst>
          </p:nvPr>
        </p:nvGraphicFramePr>
        <p:xfrm>
          <a:off x="384705" y="2629542"/>
          <a:ext cx="11488268" cy="2896652"/>
        </p:xfrm>
        <a:graphic>
          <a:graphicData uri="http://schemas.openxmlformats.org/drawingml/2006/table">
            <a:tbl>
              <a:tblPr firstRow="1" bandRow="1">
                <a:tableStyleId>{2D5ABB26-0587-4C30-8999-92F81FD0307C}</a:tableStyleId>
              </a:tblPr>
              <a:tblGrid>
                <a:gridCol w="1946952">
                  <a:extLst>
                    <a:ext uri="{9D8B030D-6E8A-4147-A177-3AD203B41FA5}">
                      <a16:colId xmlns:a16="http://schemas.microsoft.com/office/drawing/2014/main" val="1606825212"/>
                    </a:ext>
                  </a:extLst>
                </a:gridCol>
                <a:gridCol w="1946952">
                  <a:extLst>
                    <a:ext uri="{9D8B030D-6E8A-4147-A177-3AD203B41FA5}">
                      <a16:colId xmlns:a16="http://schemas.microsoft.com/office/drawing/2014/main" val="3617169571"/>
                    </a:ext>
                  </a:extLst>
                </a:gridCol>
                <a:gridCol w="2173312">
                  <a:extLst>
                    <a:ext uri="{9D8B030D-6E8A-4147-A177-3AD203B41FA5}">
                      <a16:colId xmlns:a16="http://schemas.microsoft.com/office/drawing/2014/main" val="57425131"/>
                    </a:ext>
                  </a:extLst>
                </a:gridCol>
                <a:gridCol w="1807017">
                  <a:extLst>
                    <a:ext uri="{9D8B030D-6E8A-4147-A177-3AD203B41FA5}">
                      <a16:colId xmlns:a16="http://schemas.microsoft.com/office/drawing/2014/main" val="2250086676"/>
                    </a:ext>
                  </a:extLst>
                </a:gridCol>
                <a:gridCol w="1807017">
                  <a:extLst>
                    <a:ext uri="{9D8B030D-6E8A-4147-A177-3AD203B41FA5}">
                      <a16:colId xmlns:a16="http://schemas.microsoft.com/office/drawing/2014/main" val="1504659929"/>
                    </a:ext>
                  </a:extLst>
                </a:gridCol>
                <a:gridCol w="1807018">
                  <a:extLst>
                    <a:ext uri="{9D8B030D-6E8A-4147-A177-3AD203B41FA5}">
                      <a16:colId xmlns:a16="http://schemas.microsoft.com/office/drawing/2014/main" val="220098259"/>
                    </a:ext>
                  </a:extLst>
                </a:gridCol>
              </a:tblGrid>
              <a:tr h="1075766">
                <a:tc>
                  <a:txBody>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tx1">
                              <a:lumMod val="85000"/>
                            </a:schemeClr>
                          </a:solidFill>
                          <a:effectLst/>
                          <a:uLnTx/>
                          <a:uFillTx/>
                          <a:latin typeface="Segoe UI Semibold"/>
                          <a:ea typeface="+mn-ea"/>
                          <a:cs typeface="+mn-cs"/>
                        </a:rPr>
                        <a:t>Voice &amp; Video Calling</a:t>
                      </a:r>
                    </a:p>
                  </a:txBody>
                  <a:tcPr marL="137160" marR="137160" marT="137160" marB="137160" anchor="ctr"/>
                </a:tc>
                <a:tc>
                  <a:txBody>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tx1">
                              <a:lumMod val="85000"/>
                            </a:schemeClr>
                          </a:solidFill>
                          <a:effectLst/>
                          <a:uLnTx/>
                          <a:uFillTx/>
                          <a:latin typeface="Segoe UI Semibold"/>
                          <a:ea typeface="+mn-ea"/>
                          <a:cs typeface="+mn-cs"/>
                        </a:rPr>
                        <a:t>Chat</a:t>
                      </a:r>
                    </a:p>
                  </a:txBody>
                  <a:tcPr marL="137160" marR="137160" marT="137160" marB="137160" anchor="ctr"/>
                </a:tc>
                <a:tc>
                  <a:txBody>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tx1">
                              <a:lumMod val="85000"/>
                            </a:schemeClr>
                          </a:solidFill>
                          <a:effectLst/>
                          <a:uLnTx/>
                          <a:uFillTx/>
                          <a:latin typeface="Segoe UI Semibold"/>
                          <a:ea typeface="+mn-ea"/>
                          <a:cs typeface="+mn-cs"/>
                        </a:rPr>
                        <a:t>Telephony</a:t>
                      </a:r>
                    </a:p>
                  </a:txBody>
                  <a:tcPr marL="137160" marR="137160" marT="137160" marB="137160" anchor="ctr"/>
                </a:tc>
                <a:tc>
                  <a:txBody>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tx1">
                              <a:lumMod val="85000"/>
                            </a:schemeClr>
                          </a:solidFill>
                          <a:effectLst/>
                          <a:uLnTx/>
                          <a:uFillTx/>
                          <a:latin typeface="Segoe UI Semibold"/>
                          <a:ea typeface="+mn-ea"/>
                          <a:cs typeface="+mn-cs"/>
                        </a:rPr>
                        <a:t>SMS</a:t>
                      </a:r>
                    </a:p>
                  </a:txBody>
                  <a:tcPr marL="137160" marR="137160" marT="137160" marB="137160" anchor="ctr"/>
                </a:tc>
                <a:tc>
                  <a:txBody>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tx1">
                              <a:lumMod val="85000"/>
                            </a:schemeClr>
                          </a:solidFill>
                          <a:effectLst/>
                          <a:uLnTx/>
                          <a:uFillTx/>
                          <a:latin typeface="Segoe UI Semibold"/>
                          <a:ea typeface="+mn-ea"/>
                          <a:cs typeface="+mn-cs"/>
                        </a:rPr>
                        <a:t>Email</a:t>
                      </a:r>
                    </a:p>
                  </a:txBody>
                  <a:tcPr marL="137160" marR="137160" marT="137160" marB="137160" anchor="ctr"/>
                </a:tc>
                <a:tc>
                  <a:txBody>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tx1">
                              <a:lumMod val="85000"/>
                            </a:schemeClr>
                          </a:solidFill>
                          <a:effectLst/>
                          <a:uLnTx/>
                          <a:uFillTx/>
                          <a:latin typeface="Segoe UI Semibold"/>
                          <a:ea typeface="+mn-ea"/>
                          <a:cs typeface="+mn-cs"/>
                        </a:rPr>
                        <a:t>WhatsApp</a:t>
                      </a:r>
                    </a:p>
                  </a:txBody>
                  <a:tcPr marL="137160" marR="137160" marT="137160" marB="137160" anchor="ctr"/>
                </a:tc>
                <a:extLst>
                  <a:ext uri="{0D108BD9-81ED-4DB2-BD59-A6C34878D82A}">
                    <a16:rowId xmlns:a16="http://schemas.microsoft.com/office/drawing/2014/main" val="2432115517"/>
                  </a:ext>
                </a:extLst>
              </a:tr>
              <a:tr h="1820886">
                <a:tc>
                  <a:txBody>
                    <a:bodyPr/>
                    <a:lstStyle/>
                    <a:p>
                      <a:pPr marL="0" indent="0" algn="ctr">
                        <a:buNone/>
                      </a:pPr>
                      <a:r>
                        <a:rPr lang="en-US" sz="1400" b="0" i="0" u="none" strike="noStrike" kern="1200" noProof="0" dirty="0">
                          <a:solidFill>
                            <a:schemeClr val="tx1">
                              <a:lumMod val="85000"/>
                            </a:schemeClr>
                          </a:solidFill>
                          <a:latin typeface="Segoe UI" panose="020B0502040204020203" pitchFamily="34" charset="0"/>
                          <a:cs typeface="Segoe UI" panose="020B0502040204020203" pitchFamily="34" charset="0"/>
                        </a:rPr>
                        <a:t>Interactive, </a:t>
                      </a:r>
                    </a:p>
                    <a:p>
                      <a:pPr marL="0" indent="0" algn="ctr">
                        <a:buNone/>
                      </a:pPr>
                      <a:r>
                        <a:rPr lang="en-US" sz="1400" b="0" i="0" u="none" strike="noStrike" kern="1200" noProof="0" dirty="0">
                          <a:solidFill>
                            <a:schemeClr val="tx1">
                              <a:lumMod val="85000"/>
                            </a:schemeClr>
                          </a:solidFill>
                          <a:latin typeface="Segoe UI" panose="020B0502040204020203" pitchFamily="34" charset="0"/>
                          <a:cs typeface="Segoe UI" panose="020B0502040204020203" pitchFamily="34" charset="0"/>
                        </a:rPr>
                        <a:t>high quality </a:t>
                      </a:r>
                      <a:br>
                        <a:rPr lang="en-US" sz="1400" b="0" i="0" u="none" strike="noStrike" kern="1200" noProof="0" dirty="0">
                          <a:solidFill>
                            <a:schemeClr val="tx1">
                              <a:lumMod val="85000"/>
                            </a:schemeClr>
                          </a:solidFill>
                          <a:latin typeface="Segoe UI" panose="020B0502040204020203" pitchFamily="34" charset="0"/>
                          <a:cs typeface="Segoe UI" panose="020B0502040204020203" pitchFamily="34" charset="0"/>
                        </a:rPr>
                      </a:br>
                      <a:r>
                        <a:rPr lang="en-US" sz="1400" b="0" i="0" u="none" strike="noStrike" kern="1200" noProof="0" dirty="0">
                          <a:solidFill>
                            <a:schemeClr val="tx1">
                              <a:lumMod val="85000"/>
                            </a:schemeClr>
                          </a:solidFill>
                          <a:latin typeface="Segoe UI" panose="020B0502040204020203" pitchFamily="34" charset="0"/>
                          <a:cs typeface="Segoe UI" panose="020B0502040204020203" pitchFamily="34" charset="0"/>
                        </a:rPr>
                        <a:t>audio and </a:t>
                      </a:r>
                    </a:p>
                    <a:p>
                      <a:pPr marL="0" indent="0" algn="ctr">
                        <a:buNone/>
                      </a:pPr>
                      <a:r>
                        <a:rPr lang="en-US" sz="1400" b="0" i="0" u="none" strike="noStrike" kern="1200" noProof="0" dirty="0">
                          <a:solidFill>
                            <a:schemeClr val="tx1">
                              <a:lumMod val="85000"/>
                            </a:schemeClr>
                          </a:solidFill>
                          <a:latin typeface="Segoe UI" panose="020B0502040204020203" pitchFamily="34" charset="0"/>
                          <a:cs typeface="Segoe UI" panose="020B0502040204020203" pitchFamily="34" charset="0"/>
                        </a:rPr>
                        <a:t>video calling</a:t>
                      </a:r>
                      <a:br>
                        <a:rPr lang="en-US" sz="1400" b="0" i="0" u="none" strike="noStrike" kern="1200" noProof="0" dirty="0">
                          <a:solidFill>
                            <a:schemeClr val="tx1">
                              <a:lumMod val="85000"/>
                            </a:schemeClr>
                          </a:solidFill>
                          <a:latin typeface="Segoe UI" panose="020B0502040204020203" pitchFamily="34" charset="0"/>
                          <a:cs typeface="Segoe UI" panose="020B0502040204020203" pitchFamily="34" charset="0"/>
                        </a:rPr>
                      </a:br>
                      <a:r>
                        <a:rPr lang="en-US" sz="1400" b="0" i="0" u="none" strike="noStrike" kern="1200" noProof="0" dirty="0">
                          <a:solidFill>
                            <a:schemeClr val="tx1">
                              <a:lumMod val="85000"/>
                            </a:schemeClr>
                          </a:solidFill>
                          <a:latin typeface="Segoe UI" panose="020B0502040204020203" pitchFamily="34" charset="0"/>
                          <a:cs typeface="Segoe UI" panose="020B0502040204020203" pitchFamily="34" charset="0"/>
                        </a:rPr>
                        <a:t>that gets the </a:t>
                      </a:r>
                    </a:p>
                    <a:p>
                      <a:pPr marL="0" indent="0" algn="ctr">
                        <a:buNone/>
                      </a:pPr>
                      <a:r>
                        <a:rPr lang="en-US" sz="1400" b="0" i="0" u="none" strike="noStrike" kern="1200" noProof="0" dirty="0">
                          <a:solidFill>
                            <a:schemeClr val="tx1">
                              <a:lumMod val="85000"/>
                            </a:schemeClr>
                          </a:solidFill>
                          <a:latin typeface="Segoe UI" panose="020B0502040204020203" pitchFamily="34" charset="0"/>
                          <a:cs typeface="Segoe UI" panose="020B0502040204020203" pitchFamily="34" charset="0"/>
                        </a:rPr>
                        <a:t>job done</a:t>
                      </a:r>
                      <a:endParaRPr lang="en-US" sz="1400" kern="1200" dirty="0">
                        <a:solidFill>
                          <a:schemeClr val="tx1">
                            <a:lumMod val="85000"/>
                          </a:schemeClr>
                        </a:solidFill>
                        <a:latin typeface="Segoe UI" panose="020B0502040204020203" pitchFamily="34" charset="0"/>
                        <a:cs typeface="Segoe UI" panose="020B0502040204020203" pitchFamily="34" charset="0"/>
                      </a:endParaRPr>
                    </a:p>
                  </a:txBody>
                  <a:tcPr marL="76200" marR="76200" marT="38100" marB="38100"/>
                </a:tc>
                <a:tc>
                  <a:txBody>
                    <a:bodyPr/>
                    <a:lstStyle/>
                    <a:p>
                      <a:pPr marL="0" indent="0" algn="ctr">
                        <a:buNone/>
                      </a:pPr>
                      <a:r>
                        <a:rPr lang="en-US" sz="1400" b="0" i="0" u="none" strike="noStrike" noProof="0" dirty="0">
                          <a:solidFill>
                            <a:schemeClr val="tx1">
                              <a:lumMod val="85000"/>
                            </a:schemeClr>
                          </a:solidFill>
                          <a:latin typeface="Segoe UI" panose="020B0502040204020203" pitchFamily="34" charset="0"/>
                          <a:cs typeface="Segoe UI" panose="020B0502040204020203" pitchFamily="34" charset="0"/>
                        </a:rPr>
                        <a:t>Add chat to your applications with an easy to use, </a:t>
                      </a:r>
                    </a:p>
                    <a:p>
                      <a:pPr marL="0" indent="0" algn="ctr">
                        <a:buNone/>
                      </a:pPr>
                      <a:r>
                        <a:rPr lang="en-US" sz="1400" b="0" i="0" u="none" strike="noStrike" noProof="0" dirty="0">
                          <a:solidFill>
                            <a:schemeClr val="tx1">
                              <a:lumMod val="85000"/>
                            </a:schemeClr>
                          </a:solidFill>
                          <a:latin typeface="Segoe UI" panose="020B0502040204020203" pitchFamily="34" charset="0"/>
                          <a:cs typeface="Segoe UI" panose="020B0502040204020203" pitchFamily="34" charset="0"/>
                        </a:rPr>
                        <a:t>low maintenance interface</a:t>
                      </a:r>
                      <a:endParaRPr lang="en-US" sz="1400" dirty="0">
                        <a:solidFill>
                          <a:schemeClr val="tx1">
                            <a:lumMod val="85000"/>
                          </a:schemeClr>
                        </a:solidFill>
                        <a:latin typeface="Segoe UI" panose="020B0502040204020203" pitchFamily="34" charset="0"/>
                        <a:cs typeface="Segoe UI" panose="020B0502040204020203" pitchFamily="34" charset="0"/>
                      </a:endParaRPr>
                    </a:p>
                  </a:txBody>
                  <a:tcPr marL="76200" marR="76200" marT="38100" marB="38100"/>
                </a:tc>
                <a:tc>
                  <a:txBody>
                    <a:bodyPr/>
                    <a:lstStyle/>
                    <a:p>
                      <a:pPr marL="0" indent="0" algn="ctr">
                        <a:buNone/>
                      </a:pPr>
                      <a:r>
                        <a:rPr lang="en-US" sz="1400" b="0" i="0" u="none" strike="noStrike" noProof="0" dirty="0">
                          <a:solidFill>
                            <a:schemeClr val="tx1">
                              <a:lumMod val="85000"/>
                            </a:schemeClr>
                          </a:solidFill>
                          <a:latin typeface="Segoe UI" panose="020B0502040204020203" pitchFamily="34" charset="0"/>
                          <a:cs typeface="Segoe UI" panose="020B0502040204020203" pitchFamily="34" charset="0"/>
                        </a:rPr>
                        <a:t>Calling </a:t>
                      </a:r>
                    </a:p>
                    <a:p>
                      <a:pPr marL="0" indent="0" algn="ctr">
                        <a:buNone/>
                      </a:pPr>
                      <a:r>
                        <a:rPr lang="en-US" sz="1400" b="0" i="0" u="none" strike="noStrike" noProof="0" dirty="0">
                          <a:solidFill>
                            <a:schemeClr val="tx1">
                              <a:lumMod val="85000"/>
                            </a:schemeClr>
                          </a:solidFill>
                          <a:latin typeface="Segoe UI" panose="020B0502040204020203" pitchFamily="34" charset="0"/>
                          <a:cs typeface="Segoe UI" panose="020B0502040204020203" pitchFamily="34" charset="0"/>
                        </a:rPr>
                        <a:t>infrastructure </a:t>
                      </a:r>
                    </a:p>
                    <a:p>
                      <a:pPr marL="0" indent="0" algn="ctr">
                        <a:buNone/>
                      </a:pPr>
                      <a:r>
                        <a:rPr lang="en-US" sz="1400" b="0" i="0" u="none" strike="noStrike" noProof="0" dirty="0">
                          <a:solidFill>
                            <a:schemeClr val="tx1">
                              <a:lumMod val="85000"/>
                            </a:schemeClr>
                          </a:solidFill>
                          <a:latin typeface="Segoe UI" panose="020B0502040204020203" pitchFamily="34" charset="0"/>
                          <a:cs typeface="Segoe UI" panose="020B0502040204020203" pitchFamily="34" charset="0"/>
                        </a:rPr>
                        <a:t>To enable </a:t>
                      </a:r>
                    </a:p>
                    <a:p>
                      <a:pPr marL="0" indent="0" algn="ctr">
                        <a:buNone/>
                      </a:pPr>
                      <a:r>
                        <a:rPr lang="en-US" sz="1400" b="0" i="0" u="none" strike="noStrike" noProof="0" dirty="0">
                          <a:solidFill>
                            <a:schemeClr val="tx1">
                              <a:lumMod val="85000"/>
                            </a:schemeClr>
                          </a:solidFill>
                          <a:latin typeface="Segoe UI" panose="020B0502040204020203" pitchFamily="34" charset="0"/>
                          <a:cs typeface="Segoe UI" panose="020B0502040204020203" pitchFamily="34" charset="0"/>
                        </a:rPr>
                        <a:t>end-to-end </a:t>
                      </a:r>
                    </a:p>
                    <a:p>
                      <a:pPr marL="0" indent="0" algn="ctr">
                        <a:buNone/>
                      </a:pPr>
                      <a:r>
                        <a:rPr lang="en-US" sz="1400" b="0" i="0" u="none" strike="noStrike" noProof="0" dirty="0">
                          <a:solidFill>
                            <a:schemeClr val="tx1">
                              <a:lumMod val="85000"/>
                            </a:schemeClr>
                          </a:solidFill>
                          <a:latin typeface="Segoe UI" panose="020B0502040204020203" pitchFamily="34" charset="0"/>
                          <a:cs typeface="Segoe UI" panose="020B0502040204020203" pitchFamily="34" charset="0"/>
                        </a:rPr>
                        <a:t>communication </a:t>
                      </a:r>
                    </a:p>
                    <a:p>
                      <a:pPr marL="0" indent="0" algn="ctr">
                        <a:buNone/>
                      </a:pPr>
                      <a:r>
                        <a:rPr lang="en-US" sz="1400" b="0" i="0" u="none" strike="noStrike" noProof="0" dirty="0">
                          <a:solidFill>
                            <a:schemeClr val="tx1">
                              <a:lumMod val="85000"/>
                            </a:schemeClr>
                          </a:solidFill>
                          <a:latin typeface="Segoe UI" panose="020B0502040204020203" pitchFamily="34" charset="0"/>
                          <a:cs typeface="Segoe UI" panose="020B0502040204020203" pitchFamily="34" charset="0"/>
                        </a:rPr>
                        <a:t>scenarios</a:t>
                      </a:r>
                      <a:endParaRPr lang="en-US" sz="1400" dirty="0">
                        <a:solidFill>
                          <a:schemeClr val="tx1">
                            <a:lumMod val="85000"/>
                          </a:schemeClr>
                        </a:solidFill>
                        <a:latin typeface="Segoe UI" panose="020B0502040204020203" pitchFamily="34" charset="0"/>
                        <a:cs typeface="Segoe UI" panose="020B0502040204020203" pitchFamily="34" charset="0"/>
                      </a:endParaRPr>
                    </a:p>
                  </a:txBody>
                  <a:tcPr marL="76200" marR="76200" marT="38100" marB="38100"/>
                </a:tc>
                <a:tc>
                  <a:txBody>
                    <a:bodyPr/>
                    <a:lstStyle/>
                    <a:p>
                      <a:pPr marL="0" indent="0" algn="ctr">
                        <a:buNone/>
                      </a:pPr>
                      <a:r>
                        <a:rPr lang="en-US" sz="1400" b="0" i="0" u="none" strike="noStrike" noProof="0" dirty="0">
                          <a:solidFill>
                            <a:schemeClr val="tx1">
                              <a:lumMod val="85000"/>
                            </a:schemeClr>
                          </a:solidFill>
                          <a:latin typeface="Segoe UI" panose="020B0502040204020203" pitchFamily="34" charset="0"/>
                          <a:cs typeface="Segoe UI" panose="020B0502040204020203" pitchFamily="34" charset="0"/>
                        </a:rPr>
                        <a:t>Reliably send </a:t>
                      </a:r>
                    </a:p>
                    <a:p>
                      <a:pPr marL="0" indent="0" algn="ctr">
                        <a:buNone/>
                      </a:pPr>
                      <a:r>
                        <a:rPr lang="en-US" sz="1400" b="0" i="0" u="none" strike="noStrike" noProof="0" dirty="0">
                          <a:solidFill>
                            <a:schemeClr val="tx1">
                              <a:lumMod val="85000"/>
                            </a:schemeClr>
                          </a:solidFill>
                          <a:latin typeface="Segoe UI" panose="020B0502040204020203" pitchFamily="34" charset="0"/>
                          <a:cs typeface="Segoe UI" panose="020B0502040204020203" pitchFamily="34" charset="0"/>
                        </a:rPr>
                        <a:t>and receive text messages with insights on deliverability </a:t>
                      </a:r>
                    </a:p>
                    <a:p>
                      <a:pPr marL="0" indent="0" algn="ctr">
                        <a:buNone/>
                      </a:pPr>
                      <a:r>
                        <a:rPr lang="en-US" sz="1400" b="0" i="0" u="none" strike="noStrike" noProof="0" dirty="0">
                          <a:solidFill>
                            <a:schemeClr val="tx1">
                              <a:lumMod val="85000"/>
                            </a:schemeClr>
                          </a:solidFill>
                          <a:latin typeface="Segoe UI" panose="020B0502040204020203" pitchFamily="34" charset="0"/>
                          <a:cs typeface="Segoe UI" panose="020B0502040204020203" pitchFamily="34" charset="0"/>
                        </a:rPr>
                        <a:t>and usage</a:t>
                      </a:r>
                      <a:endParaRPr lang="en-US" sz="1400" dirty="0">
                        <a:solidFill>
                          <a:schemeClr val="tx1">
                            <a:lumMod val="85000"/>
                          </a:schemeClr>
                        </a:solidFill>
                        <a:latin typeface="Segoe UI" panose="020B0502040204020203" pitchFamily="34" charset="0"/>
                        <a:cs typeface="Segoe UI" panose="020B0502040204020203" pitchFamily="34" charset="0"/>
                      </a:endParaRPr>
                    </a:p>
                  </a:txBody>
                  <a:tcPr marL="76200" marR="76200" marT="38100" marB="38100"/>
                </a:tc>
                <a:tc>
                  <a:txBody>
                    <a:bodyPr/>
                    <a:lstStyle/>
                    <a:p>
                      <a:pPr marL="0" lvl="0" indent="0" algn="ctr">
                        <a:buNone/>
                      </a:pPr>
                      <a:r>
                        <a:rPr lang="en-US" sz="1400" b="0" i="0" u="none" strike="noStrike" noProof="0" dirty="0">
                          <a:solidFill>
                            <a:schemeClr val="tx1">
                              <a:lumMod val="85000"/>
                            </a:schemeClr>
                          </a:solidFill>
                          <a:latin typeface="Segoe UI" panose="020B0502040204020203" pitchFamily="34" charset="0"/>
                          <a:cs typeface="Segoe UI" panose="020B0502040204020203" pitchFamily="34" charset="0"/>
                        </a:rPr>
                        <a:t>Send transactional emails from application to </a:t>
                      </a:r>
                      <a:r>
                        <a:rPr lang="en-US" sz="1400" b="0" i="0" u="none" strike="noStrike" kern="1200" noProof="0" dirty="0">
                          <a:solidFill>
                            <a:schemeClr val="tx1">
                              <a:lumMod val="85000"/>
                            </a:schemeClr>
                          </a:solidFill>
                          <a:latin typeface="Segoe UI" panose="020B0502040204020203" pitchFamily="34" charset="0"/>
                          <a:ea typeface="+mn-ea"/>
                          <a:cs typeface="Segoe UI" panose="020B0502040204020203" pitchFamily="34" charset="0"/>
                        </a:rPr>
                        <a:t>customers</a:t>
                      </a:r>
                      <a:endParaRPr lang="en-US" sz="1400" b="0" i="0" u="none" strike="noStrike" kern="1200" dirty="0">
                        <a:solidFill>
                          <a:schemeClr val="tx1">
                            <a:lumMod val="85000"/>
                          </a:schemeClr>
                        </a:solidFill>
                        <a:latin typeface="Segoe UI" panose="020B0502040204020203" pitchFamily="34" charset="0"/>
                        <a:ea typeface="+mn-ea"/>
                        <a:cs typeface="Segoe UI" panose="020B0502040204020203" pitchFamily="34" charset="0"/>
                      </a:endParaRPr>
                    </a:p>
                  </a:txBody>
                  <a:tcPr marL="76200" marR="76200" marT="38100" marB="38100"/>
                </a:tc>
                <a:tc>
                  <a:txBody>
                    <a:bodyPr/>
                    <a:lstStyle/>
                    <a:p>
                      <a:pPr marL="0" lvl="0" indent="0" algn="ctr">
                        <a:buNone/>
                      </a:pPr>
                      <a:r>
                        <a:rPr lang="en-US" sz="1400" b="0" i="0" u="none" strike="noStrike" kern="1200" dirty="0">
                          <a:solidFill>
                            <a:schemeClr val="tx1">
                              <a:lumMod val="85000"/>
                            </a:schemeClr>
                          </a:solidFill>
                          <a:latin typeface="Segoe UI" panose="020B0502040204020203" pitchFamily="34" charset="0"/>
                          <a:ea typeface="+mn-ea"/>
                          <a:cs typeface="Segoe UI" panose="020B0502040204020203" pitchFamily="34" charset="0"/>
                        </a:rPr>
                        <a:t>Send/Receive messages between</a:t>
                      </a:r>
                    </a:p>
                    <a:p>
                      <a:pPr marL="0" lvl="0" indent="0" algn="ctr">
                        <a:buNone/>
                      </a:pPr>
                      <a:r>
                        <a:rPr lang="en-US" sz="1400" b="0" i="0" u="none" strike="noStrike" kern="1200" dirty="0">
                          <a:solidFill>
                            <a:schemeClr val="tx1">
                              <a:lumMod val="85000"/>
                            </a:schemeClr>
                          </a:solidFill>
                          <a:latin typeface="Segoe UI" panose="020B0502040204020203" pitchFamily="34" charset="0"/>
                          <a:ea typeface="+mn-ea"/>
                          <a:cs typeface="Segoe UI" panose="020B0502040204020203" pitchFamily="34" charset="0"/>
                        </a:rPr>
                        <a:t> Azure and WhatsApp users </a:t>
                      </a:r>
                    </a:p>
                  </a:txBody>
                  <a:tcPr marL="76200" marR="76200" marT="38100" marB="38100"/>
                </a:tc>
                <a:extLst>
                  <a:ext uri="{0D108BD9-81ED-4DB2-BD59-A6C34878D82A}">
                    <a16:rowId xmlns:a16="http://schemas.microsoft.com/office/drawing/2014/main" val="817254725"/>
                  </a:ext>
                </a:extLst>
              </a:tr>
            </a:tbl>
          </a:graphicData>
        </a:graphic>
      </p:graphicFrame>
      <p:pic>
        <p:nvPicPr>
          <p:cNvPr id="4" name="Graphic 3">
            <a:extLst>
              <a:ext uri="{FF2B5EF4-FFF2-40B4-BE49-F238E27FC236}">
                <a16:creationId xmlns:a16="http://schemas.microsoft.com/office/drawing/2014/main" id="{80B5272D-90E4-37FA-BDD7-CEC63D2228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5427" y="1896517"/>
            <a:ext cx="788279" cy="788279"/>
          </a:xfrm>
          <a:prstGeom prst="rect">
            <a:avLst/>
          </a:prstGeom>
        </p:spPr>
      </p:pic>
      <p:pic>
        <p:nvPicPr>
          <p:cNvPr id="5" name="Graphic 4">
            <a:extLst>
              <a:ext uri="{FF2B5EF4-FFF2-40B4-BE49-F238E27FC236}">
                <a16:creationId xmlns:a16="http://schemas.microsoft.com/office/drawing/2014/main" id="{0748985E-3FFA-CFF1-EDC5-21B234E5BF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46834" y="1940039"/>
            <a:ext cx="642881" cy="642881"/>
          </a:xfrm>
          <a:prstGeom prst="rect">
            <a:avLst/>
          </a:prstGeom>
        </p:spPr>
      </p:pic>
      <p:pic>
        <p:nvPicPr>
          <p:cNvPr id="6" name="Graphic 5">
            <a:extLst>
              <a:ext uri="{FF2B5EF4-FFF2-40B4-BE49-F238E27FC236}">
                <a16:creationId xmlns:a16="http://schemas.microsoft.com/office/drawing/2014/main" id="{6BD8F977-DBB2-B60F-20A8-EE862B97A5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64372" y="1907291"/>
            <a:ext cx="788279" cy="788279"/>
          </a:xfrm>
          <a:prstGeom prst="rect">
            <a:avLst/>
          </a:prstGeom>
        </p:spPr>
      </p:pic>
      <p:pic>
        <p:nvPicPr>
          <p:cNvPr id="7" name="Graphic 6">
            <a:extLst>
              <a:ext uri="{FF2B5EF4-FFF2-40B4-BE49-F238E27FC236}">
                <a16:creationId xmlns:a16="http://schemas.microsoft.com/office/drawing/2014/main" id="{5CB971FF-6E2E-58E6-05ED-D40AC77C56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53250" y="1913962"/>
            <a:ext cx="642881" cy="642881"/>
          </a:xfrm>
          <a:prstGeom prst="rect">
            <a:avLst/>
          </a:prstGeom>
        </p:spPr>
      </p:pic>
      <p:pic>
        <p:nvPicPr>
          <p:cNvPr id="8" name="Graphic 7">
            <a:extLst>
              <a:ext uri="{FF2B5EF4-FFF2-40B4-BE49-F238E27FC236}">
                <a16:creationId xmlns:a16="http://schemas.microsoft.com/office/drawing/2014/main" id="{A1F54387-2310-27A4-0320-DC1551A0972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49467" y="1996631"/>
            <a:ext cx="609600" cy="609600"/>
          </a:xfrm>
          <a:prstGeom prst="rect">
            <a:avLst/>
          </a:prstGeom>
        </p:spPr>
      </p:pic>
      <p:pic>
        <p:nvPicPr>
          <p:cNvPr id="9" name="Picture 8">
            <a:extLst>
              <a:ext uri="{FF2B5EF4-FFF2-40B4-BE49-F238E27FC236}">
                <a16:creationId xmlns:a16="http://schemas.microsoft.com/office/drawing/2014/main" id="{13CA4582-5804-EA85-1145-64B590832236}"/>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45902" y1="16364" x2="45902" y2="18182"/>
                      </a14:backgroundRemoval>
                    </a14:imgEffect>
                  </a14:imgLayer>
                </a14:imgProps>
              </a:ext>
            </a:extLst>
          </a:blip>
          <a:stretch>
            <a:fillRect/>
          </a:stretch>
        </p:blipFill>
        <p:spPr>
          <a:xfrm>
            <a:off x="10659666" y="2049894"/>
            <a:ext cx="642881" cy="579647"/>
          </a:xfrm>
          <a:prstGeom prst="rect">
            <a:avLst/>
          </a:prstGeom>
        </p:spPr>
      </p:pic>
      <p:sp>
        <p:nvSpPr>
          <p:cNvPr id="10" name="TextBox 9">
            <a:extLst>
              <a:ext uri="{FF2B5EF4-FFF2-40B4-BE49-F238E27FC236}">
                <a16:creationId xmlns:a16="http://schemas.microsoft.com/office/drawing/2014/main" id="{EA796B4E-2A9F-6AEE-4C81-1722993EAF39}"/>
              </a:ext>
            </a:extLst>
          </p:cNvPr>
          <p:cNvSpPr txBox="1"/>
          <p:nvPr/>
        </p:nvSpPr>
        <p:spPr>
          <a:xfrm>
            <a:off x="7950525" y="614366"/>
            <a:ext cx="3922446" cy="307460"/>
          </a:xfrm>
          <a:prstGeom prst="rect">
            <a:avLst/>
          </a:prstGeom>
        </p:spPr>
        <p:txBody>
          <a:bodyPr vert="horz" wrap="square" lIns="121920" tIns="76200" rIns="121920" bIns="76200" rtlCol="0" anchor="t">
            <a:noAutofit/>
          </a:bodyPr>
          <a:lstStyle/>
          <a:p>
            <a:pPr defTabSz="914367">
              <a:defRPr/>
            </a:pPr>
            <a:r>
              <a:rPr kumimoji="0" lang="en-US" sz="1600" b="0" i="0" u="none" strike="noStrike" kern="1200" cap="none" spc="0" normalizeH="0" baseline="0" noProof="0" dirty="0">
                <a:ln>
                  <a:noFill/>
                </a:ln>
                <a:solidFill>
                  <a:srgbClr val="A0AFFF"/>
                </a:solidFill>
                <a:effectLst/>
                <a:uLnTx/>
                <a:uFillTx/>
                <a:latin typeface="Segoe UI Semilight"/>
                <a:cs typeface="Segoe UI Semilight"/>
              </a:rPr>
              <a:t>REST </a:t>
            </a:r>
            <a:r>
              <a:rPr lang="en-US" sz="1600" dirty="0">
                <a:solidFill>
                  <a:srgbClr val="A0AFFF"/>
                </a:solidFill>
                <a:latin typeface="Segoe UI Semilight"/>
                <a:cs typeface="Segoe UI Semilight"/>
              </a:rPr>
              <a:t>API  |  Web</a:t>
            </a:r>
            <a:r>
              <a:rPr kumimoji="0" lang="en-US" sz="1600" b="0" i="0" u="none" strike="noStrike" kern="1200" cap="none" spc="0" normalizeH="0" baseline="0" noProof="0" dirty="0">
                <a:ln>
                  <a:noFill/>
                </a:ln>
                <a:solidFill>
                  <a:srgbClr val="A0AFFF"/>
                </a:solidFill>
                <a:effectLst/>
                <a:uLnTx/>
                <a:uFillTx/>
                <a:latin typeface="Segoe UI Semilight"/>
                <a:cs typeface="Segoe UI Semilight"/>
              </a:rPr>
              <a:t>, Mobile, Desktop </a:t>
            </a:r>
            <a:r>
              <a:rPr lang="en-US" sz="1600" dirty="0">
                <a:solidFill>
                  <a:srgbClr val="A0AFFF"/>
                </a:solidFill>
                <a:latin typeface="Segoe UI Semilight"/>
                <a:cs typeface="Segoe UI Semilight"/>
              </a:rPr>
              <a:t>SDKs</a:t>
            </a:r>
            <a:endParaRPr lang="en-US" sz="1600" b="0" i="0" u="none" strike="noStrike" kern="1200" cap="none" spc="0" normalizeH="0" baseline="0" noProof="0" dirty="0">
              <a:ln>
                <a:noFill/>
              </a:ln>
              <a:solidFill>
                <a:srgbClr val="A0AFFF"/>
              </a:solidFill>
              <a:effectLst/>
              <a:uLnTx/>
              <a:uFillTx/>
              <a:latin typeface="Segoe UI Semilight"/>
              <a:cs typeface="Segoe UI Semilight"/>
            </a:endParaRPr>
          </a:p>
        </p:txBody>
      </p:sp>
      <p:sp>
        <p:nvSpPr>
          <p:cNvPr id="12" name="TextBox 11">
            <a:extLst>
              <a:ext uri="{FF2B5EF4-FFF2-40B4-BE49-F238E27FC236}">
                <a16:creationId xmlns:a16="http://schemas.microsoft.com/office/drawing/2014/main" id="{03C6FCF1-0787-0965-F11C-C58BA667C877}"/>
              </a:ext>
            </a:extLst>
          </p:cNvPr>
          <p:cNvSpPr txBox="1"/>
          <p:nvPr/>
        </p:nvSpPr>
        <p:spPr>
          <a:xfrm>
            <a:off x="613643" y="444931"/>
            <a:ext cx="6619460" cy="646331"/>
          </a:xfrm>
          <a:prstGeom prst="rect">
            <a:avLst/>
          </a:prstGeom>
          <a:noFill/>
        </p:spPr>
        <p:txBody>
          <a:bodyPr wrap="square">
            <a:spAutoFit/>
          </a:bodyPr>
          <a:lstStyle/>
          <a:p>
            <a:r>
              <a:rPr lang="en-CA" sz="3600" b="1" dirty="0">
                <a:solidFill>
                  <a:schemeClr val="tx1">
                    <a:lumMod val="95000"/>
                  </a:schemeClr>
                </a:solidFill>
                <a:latin typeface="Segoe UI Semibold" panose="020B0502040204020203" pitchFamily="34" charset="0"/>
                <a:ea typeface="Open Sans"/>
                <a:cs typeface="Segoe UI Semibold" panose="020B0502040204020203" pitchFamily="34" charset="0"/>
              </a:rPr>
              <a:t>Core</a:t>
            </a:r>
            <a:r>
              <a:rPr lang="en-CA" sz="3600" b="1" dirty="0">
                <a:gradFill>
                  <a:gsLst>
                    <a:gs pos="0">
                      <a:srgbClr val="4AC5B1"/>
                    </a:gs>
                    <a:gs pos="33000">
                      <a:srgbClr val="3CCBF4"/>
                    </a:gs>
                    <a:gs pos="100000">
                      <a:srgbClr val="0178D4"/>
                    </a:gs>
                  </a:gsLst>
                  <a:lin ang="0" scaled="0"/>
                </a:gradFill>
                <a:latin typeface="Segoe UI Semibold" panose="020B0502040204020203" pitchFamily="34" charset="0"/>
                <a:ea typeface="Open Sans"/>
                <a:cs typeface="Segoe UI Semibold" panose="020B0502040204020203" pitchFamily="34" charset="0"/>
              </a:rPr>
              <a:t> communication </a:t>
            </a:r>
            <a:r>
              <a:rPr lang="en-CA" sz="3600" b="1" dirty="0">
                <a:solidFill>
                  <a:schemeClr val="tx1">
                    <a:lumMod val="95000"/>
                  </a:schemeClr>
                </a:solidFill>
                <a:latin typeface="Segoe UI Semibold" panose="020B0502040204020203" pitchFamily="34" charset="0"/>
                <a:ea typeface="Open Sans"/>
                <a:cs typeface="Segoe UI Semibold" panose="020B0502040204020203" pitchFamily="34" charset="0"/>
              </a:rPr>
              <a:t>services</a:t>
            </a:r>
            <a:endParaRPr lang="en-CA" sz="3600" b="1" dirty="0">
              <a:solidFill>
                <a:schemeClr val="tx1">
                  <a:lumMod val="95000"/>
                </a:schemeClr>
              </a:solidFill>
              <a:latin typeface="Segoe UI Semibold" panose="020B0502040204020203"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6214B29E-8A2D-7840-0632-DAD900F8C9F1}"/>
              </a:ext>
            </a:extLst>
          </p:cNvPr>
          <p:cNvSpPr txBox="1"/>
          <p:nvPr/>
        </p:nvSpPr>
        <p:spPr>
          <a:xfrm>
            <a:off x="8919353" y="956704"/>
            <a:ext cx="3922446" cy="307460"/>
          </a:xfrm>
          <a:prstGeom prst="rect">
            <a:avLst/>
          </a:prstGeom>
        </p:spPr>
        <p:txBody>
          <a:bodyPr vert="horz" wrap="square" lIns="121920" tIns="76200" rIns="121920" bIns="76200" rtlCol="0" anchor="t">
            <a:noAutofit/>
          </a:bodyPr>
          <a:lstStyle/>
          <a:p>
            <a:pPr defTabSz="914367">
              <a:defRPr/>
            </a:pPr>
            <a:r>
              <a:rPr kumimoji="0" lang="en-US" b="0" i="0" u="none" strike="noStrike" kern="1200" cap="none" spc="0" normalizeH="0" baseline="0" noProof="0" dirty="0">
                <a:ln>
                  <a:noFill/>
                </a:ln>
                <a:solidFill>
                  <a:srgbClr val="A67AF4"/>
                </a:solidFill>
                <a:effectLst/>
                <a:uLnTx/>
                <a:uFillTx/>
                <a:latin typeface="Segoe UI Semilight"/>
                <a:cs typeface="Segoe UI Semilight"/>
              </a:rPr>
              <a:t>C# Java </a:t>
            </a:r>
            <a:r>
              <a:rPr lang="en-US" dirty="0">
                <a:solidFill>
                  <a:srgbClr val="A67AF4"/>
                </a:solidFill>
                <a:latin typeface="Segoe UI Semilight"/>
                <a:cs typeface="Segoe UI Semilight"/>
              </a:rPr>
              <a:t>JavaScript </a:t>
            </a:r>
            <a:r>
              <a:rPr kumimoji="0" lang="en-US" b="0" i="0" u="none" strike="noStrike" kern="1200" cap="none" spc="0" normalizeH="0" baseline="0" noProof="0" dirty="0">
                <a:ln>
                  <a:noFill/>
                </a:ln>
                <a:solidFill>
                  <a:srgbClr val="A67AF4"/>
                </a:solidFill>
                <a:effectLst/>
                <a:uLnTx/>
                <a:uFillTx/>
                <a:latin typeface="Segoe UI Semilight"/>
                <a:cs typeface="Segoe UI Semilight"/>
              </a:rPr>
              <a:t>Python</a:t>
            </a:r>
            <a:endParaRPr lang="en-US" b="0" i="0" u="none" strike="noStrike" kern="1200" cap="none" spc="0" normalizeH="0" baseline="0" noProof="0" dirty="0">
              <a:ln>
                <a:noFill/>
              </a:ln>
              <a:solidFill>
                <a:srgbClr val="A67AF4"/>
              </a:solidFill>
              <a:effectLst/>
              <a:uLnTx/>
              <a:uFillTx/>
              <a:latin typeface="Segoe UI Semilight"/>
              <a:cs typeface="Segoe UI Semilight"/>
            </a:endParaRPr>
          </a:p>
        </p:txBody>
      </p:sp>
    </p:spTree>
    <p:extLst>
      <p:ext uri="{BB962C8B-B14F-4D97-AF65-F5344CB8AC3E}">
        <p14:creationId xmlns:p14="http://schemas.microsoft.com/office/powerpoint/2010/main" val="13362773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7B749-9589-1092-D351-5EC09475B8CC}"/>
              </a:ext>
            </a:extLst>
          </p:cNvPr>
          <p:cNvSpPr>
            <a:spLocks noGrp="1"/>
          </p:cNvSpPr>
          <p:nvPr>
            <p:ph type="title"/>
          </p:nvPr>
        </p:nvSpPr>
        <p:spPr>
          <a:xfrm>
            <a:off x="588262" y="585216"/>
            <a:ext cx="10917938" cy="4185761"/>
          </a:xfrm>
        </p:spPr>
        <p:txBody>
          <a:bodyPr/>
          <a:lstStyle/>
          <a:p>
            <a:br>
              <a:rPr lang="en-US" dirty="0">
                <a:cs typeface="Segoe UI Semibold"/>
              </a:rPr>
            </a:br>
            <a:br>
              <a:rPr lang="en-US" dirty="0">
                <a:cs typeface="Segoe UI Semibold"/>
              </a:rPr>
            </a:br>
            <a:r>
              <a:rPr lang="en-US" sz="4400" dirty="0">
                <a:cs typeface="Segoe UI Semibold"/>
              </a:rPr>
              <a:t>Demo – WhatsApp channel for a  RAG app</a:t>
            </a:r>
            <a:br>
              <a:rPr lang="en-US" dirty="0">
                <a:cs typeface="Segoe UI Semibold"/>
              </a:rPr>
            </a:br>
            <a:br>
              <a:rPr lang="en-US" dirty="0"/>
            </a:br>
            <a:br>
              <a:rPr lang="en-US" dirty="0"/>
            </a:br>
            <a:br>
              <a:rPr lang="en-US" dirty="0"/>
            </a:br>
            <a:r>
              <a:rPr lang="en-US" sz="4400" dirty="0">
                <a:cs typeface="Segoe UI Semibold"/>
              </a:rPr>
              <a:t>Code Repo – aka.ms/</a:t>
            </a:r>
            <a:r>
              <a:rPr lang="en-US" sz="4400" dirty="0" err="1">
                <a:cs typeface="Segoe UI Semibold"/>
              </a:rPr>
              <a:t>whatsAppRag</a:t>
            </a:r>
            <a:br>
              <a:rPr lang="en-US" dirty="0"/>
            </a:br>
            <a:br>
              <a:rPr lang="en-US" dirty="0"/>
            </a:br>
            <a:endParaRPr lang="en-US" dirty="0"/>
          </a:p>
        </p:txBody>
      </p:sp>
    </p:spTree>
    <p:extLst>
      <p:ext uri="{BB962C8B-B14F-4D97-AF65-F5344CB8AC3E}">
        <p14:creationId xmlns:p14="http://schemas.microsoft.com/office/powerpoint/2010/main" val="2278593632"/>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MediaServiceKeyPoints xmlns="0e9c42ab-8987-4aa3-a09e-c76c6e9e9be2" xsi:nil="true"/>
    <MediaServiceLocation xmlns="0e9c42ab-8987-4aa3-a09e-c76c6e9e9be2" xsi:nil="true"/>
    <_Flow_SignoffStatus xmlns="0e9c42ab-8987-4aa3-a09e-c76c6e9e9be2" xsi:nil="true"/>
    <Status xmlns="0e9c42ab-8987-4aa3-a09e-c76c6e9e9be2" xsi:nil="true"/>
    <OneNoteFluid_FileOrder xmlns="0e9c42ab-8987-4aa3-a09e-c76c6e9e9be2">=</OneNoteFluid_FileOrder>
    <OneNoteFluid_Labels xmlns="0e9c42ab-8987-4aa3-a09e-c76c6e9e9be2" xsi:nil="true"/>
    <ImageTagsTaxHTField xmlns="0e9c42ab-8987-4aa3-a09e-c76c6e9e9be2">
      <Terms xmlns="http://schemas.microsoft.com/office/infopath/2007/PartnerControls"/>
    </ImageTagsTaxHTField>
    <OneNoteFluid_Teams_Conversation_Id xmlns="0e9c42ab-8987-4aa3-a09e-c76c6e9e9be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871B9EDDC5C6B449EB67AB3652B61D8" ma:contentTypeVersion="30" ma:contentTypeDescription="Create a new document." ma:contentTypeScope="" ma:versionID="75072acec09ff5366cded34fd5be843f">
  <xsd:schema xmlns:xsd="http://www.w3.org/2001/XMLSchema" xmlns:xs="http://www.w3.org/2001/XMLSchema" xmlns:p="http://schemas.microsoft.com/office/2006/metadata/properties" xmlns:ns1="http://schemas.microsoft.com/sharepoint/v3" xmlns:ns2="0e9c42ab-8987-4aa3-a09e-c76c6e9e9be2" xmlns:ns3="f746b5ad-3963-4719-9b55-be42c6d705ca" xmlns:ns4="230e9df3-be65-4c73-a93b-d1236ebd677e" targetNamespace="http://schemas.microsoft.com/office/2006/metadata/properties" ma:root="true" ma:fieldsID="a209e66d98cb4efc93f045fcdbcc170d" ns1:_="" ns2:_="" ns3:_="" ns4:_="">
    <xsd:import namespace="http://schemas.microsoft.com/sharepoint/v3"/>
    <xsd:import namespace="0e9c42ab-8987-4aa3-a09e-c76c6e9e9be2"/>
    <xsd:import namespace="f746b5ad-3963-4719-9b55-be42c6d705c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2:MediaServiceAutoKeyPoints" minOccurs="0"/>
                <xsd:element ref="ns2:MediaServiceKeyPoints" minOccurs="0"/>
                <xsd:element ref="ns3:SharedWithUsers" minOccurs="0"/>
                <xsd:element ref="ns3:SharedWithDetails" minOccurs="0"/>
                <xsd:element ref="ns2:MediaServiceOCR" minOccurs="0"/>
                <xsd:element ref="ns2:MediaServiceDateTaken" minOccurs="0"/>
                <xsd:element ref="ns2:MediaServiceLocation" minOccurs="0"/>
                <xsd:element ref="ns2:OneNoteFluid_FileOrder" minOccurs="0"/>
                <xsd:element ref="ns2:OneNoteFluid_Labels" minOccurs="0"/>
                <xsd:element ref="ns1:_ip_UnifiedCompliancePolicyProperties" minOccurs="0"/>
                <xsd:element ref="ns1:_ip_UnifiedCompliancePolicyUIAction" minOccurs="0"/>
                <xsd:element ref="ns4:TaxCatchAll" minOccurs="0"/>
                <xsd:element ref="ns2:MediaLengthInSeconds" minOccurs="0"/>
                <xsd:element ref="ns2:ImageTagsTaxHTField" minOccurs="0"/>
                <xsd:element ref="ns2:OneNoteFluid_Teams_Conversation_Id" minOccurs="0"/>
                <xsd:element ref="ns2:MediaServiceSearchProperties" minOccurs="0"/>
                <xsd:element ref="ns2:MediaServiceDocTags" minOccurs="0"/>
                <xsd:element ref="ns2:Status" minOccurs="0"/>
                <xsd:element ref="ns2:MediaServiceObjectDetectorVersions" minOccurs="0"/>
                <xsd:element ref="ns2:MediaServiceSystemTag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9c42ab-8987-4aa3-a09e-c76c6e9e9b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false">
      <xsd:simpleType>
        <xsd:restriction base="dms:Text"/>
      </xsd:simpleType>
    </xsd:element>
    <xsd:element name="OneNoteFluid_FileOrder" ma:index="19" nillable="true" ma:displayName="OneNoteFluid_FileOrder" ma:default="=" ma:internalName="OneNoteFluid_FileOrder">
      <xsd:simpleType>
        <xsd:restriction base="dms:Text">
          <xsd:maxLength value="255"/>
        </xsd:restriction>
      </xsd:simpleType>
    </xsd:element>
    <xsd:element name="OneNoteFluid_Labels" ma:index="20" nillable="true" ma:displayName="OneNoteFluid_Labels" ma:internalName="OneNoteFluid_Labels">
      <xsd:simpleType>
        <xsd:restriction base="dms:Note"/>
      </xsd:simpleType>
    </xsd:element>
    <xsd:element name="MediaLengthInSeconds" ma:index="24" nillable="true" ma:displayName="Length (seconds)" ma:hidden="true" ma:internalName="MediaLengthInSeconds" ma:readOnly="true">
      <xsd:simpleType>
        <xsd:restriction base="dms:Unknown"/>
      </xsd:simpleType>
    </xsd:element>
    <xsd:element name="ImageTagsTaxHTField" ma:index="26"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Teams_Conversation_Id" ma:index="27" nillable="true" ma:displayName="OneNoteFluid_Teams_Conversation_Id" ma:internalName="OneNoteFluid_Teams_Conversation_Id">
      <xsd:simpleType>
        <xsd:restriction base="dms:Text">
          <xsd:maxLength value="255"/>
        </xsd:restriction>
      </xsd:simpleType>
    </xsd:element>
    <xsd:element name="MediaServiceSearchProperties" ma:index="28" nillable="true" ma:displayName="MediaServiceSearchProperties" ma:hidden="true" ma:internalName="MediaServiceSearchProperties" ma:readOnly="true">
      <xsd:simpleType>
        <xsd:restriction base="dms:Note"/>
      </xsd:simpleType>
    </xsd:element>
    <xsd:element name="MediaServiceDocTags" ma:index="29" nillable="true" ma:displayName="MediaServiceDocTags" ma:hidden="true" ma:internalName="MediaServiceDocTags" ma:readOnly="true">
      <xsd:simpleType>
        <xsd:restriction base="dms:Note"/>
      </xsd:simpleType>
    </xsd:element>
    <xsd:element name="Status" ma:index="30" nillable="true" ma:displayName="Status" ma:format="Dropdown" ma:internalName="Status">
      <xsd:simpleType>
        <xsd:union memberTypes="dms:Text">
          <xsd:simpleType>
            <xsd:restriction base="dms:Choice">
              <xsd:enumeration value="In Progress"/>
              <xsd:enumeration value="Complete"/>
              <xsd:enumeration value="Obsolete"/>
            </xsd:restriction>
          </xsd:simpleType>
        </xsd:union>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_Flow_SignoffStatus" ma:index="33"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46b5ad-3963-4719-9b55-be42c6d705c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157415fb-f088-4b9f-9613-10ce475222b1}" ma:internalName="TaxCatchAll" ma:showField="CatchAllData" ma:web="f746b5ad-3963-4719-9b55-be42c6d705c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433F3D-D6EB-404B-A6A4-2834F1FD1D65}">
  <ds:schemaRefs>
    <ds:schemaRef ds:uri="http://purl.org/dc/terms/"/>
    <ds:schemaRef ds:uri="http://schemas.microsoft.com/office/2006/metadata/properties"/>
    <ds:schemaRef ds:uri="230e9df3-be65-4c73-a93b-d1236ebd677e"/>
    <ds:schemaRef ds:uri="f746b5ad-3963-4719-9b55-be42c6d705ca"/>
    <ds:schemaRef ds:uri="http://purl.org/dc/dcmitype/"/>
    <ds:schemaRef ds:uri="http://www.w3.org/XML/1998/namespace"/>
    <ds:schemaRef ds:uri="http://schemas.openxmlformats.org/package/2006/metadata/core-properties"/>
    <ds:schemaRef ds:uri="http://schemas.microsoft.com/office/2006/documentManagement/types"/>
    <ds:schemaRef ds:uri="0e9c42ab-8987-4aa3-a09e-c76c6e9e9be2"/>
    <ds:schemaRef ds:uri="http://purl.org/dc/elements/1.1/"/>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948419D9-581A-44A8-91B6-4F43E1D6982A}">
  <ds:schemaRefs>
    <ds:schemaRef ds:uri="http://schemas.microsoft.com/sharepoint/v3/contenttype/forms"/>
  </ds:schemaRefs>
</ds:datastoreItem>
</file>

<file path=customXml/itemProps3.xml><?xml version="1.0" encoding="utf-8"?>
<ds:datastoreItem xmlns:ds="http://schemas.openxmlformats.org/officeDocument/2006/customXml" ds:itemID="{73D322AC-75E7-4B6B-9D8A-EDC7D1D87C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e9c42ab-8987-4aa3-a09e-c76c6e9e9be2"/>
    <ds:schemaRef ds:uri="f746b5ad-3963-4719-9b55-be42c6d705ca"/>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10384</TotalTime>
  <Words>1602</Words>
  <Application>Microsoft Office PowerPoint</Application>
  <PresentationFormat>Widescreen</PresentationFormat>
  <Paragraphs>238</Paragraphs>
  <Slides>19</Slides>
  <Notes>7</Notes>
  <HiddenSlides>0</HiddenSlides>
  <MMClips>0</MMClips>
  <ScaleCrop>false</ScaleCrop>
  <HeadingPairs>
    <vt:vector size="4" baseType="variant">
      <vt:variant>
        <vt:lpstr>Theme</vt:lpstr>
      </vt:variant>
      <vt:variant>
        <vt:i4>2</vt:i4>
      </vt:variant>
      <vt:variant>
        <vt:lpstr>Slide Titles</vt:lpstr>
      </vt:variant>
      <vt:variant>
        <vt:i4>19</vt:i4>
      </vt:variant>
    </vt:vector>
  </HeadingPairs>
  <TitlesOfParts>
    <vt:vector size="21" baseType="lpstr">
      <vt:lpstr>Office Theme</vt:lpstr>
      <vt:lpstr>Microsoft AI Tour 16:9 Template Dark</vt:lpstr>
      <vt:lpstr>PowerPoint Presentation</vt:lpstr>
      <vt:lpstr>Add multi-channel communication  to your RAG app</vt:lpstr>
      <vt:lpstr>Agenda</vt:lpstr>
      <vt:lpstr>RAG: Retrieval Augmented Generation</vt:lpstr>
      <vt:lpstr>Logical layers of a RAG app</vt:lpstr>
      <vt:lpstr>PowerPoint Presentation</vt:lpstr>
      <vt:lpstr>Azure Communication Services</vt:lpstr>
      <vt:lpstr>PowerPoint Presentation</vt:lpstr>
      <vt:lpstr>  Demo – WhatsApp channel for a  RAG app    Code Repo – aka.ms/whatsAppRag  </vt:lpstr>
      <vt:lpstr>PowerPoint Presentation</vt:lpstr>
      <vt:lpstr>PowerPoint Presentation</vt:lpstr>
      <vt:lpstr>PowerPoint Presentation</vt:lpstr>
      <vt:lpstr>  Pricing for WhatsApp messaging through Azure</vt:lpstr>
      <vt:lpstr>  Demo – PSTN channel for a RAG app    Code Repo – aka.ms/cakeShopSample  </vt:lpstr>
      <vt:lpstr>PowerPoint Presentation</vt:lpstr>
      <vt:lpstr>PowerPoint Presentation</vt:lpstr>
      <vt:lpstr>Pricing for PSTN calls</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Daisy Chaussee</dc:creator>
  <cp:lastModifiedBy>Milan Kaur</cp:lastModifiedBy>
  <cp:revision>32</cp:revision>
  <dcterms:created xsi:type="dcterms:W3CDTF">2024-08-07T00:36:26Z</dcterms:created>
  <dcterms:modified xsi:type="dcterms:W3CDTF">2024-09-06T17:58:55Z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0x0101003871B9EDDC5C6B449EB67AB3652B61D8</vt:lpwstr>
  </property>
  <property fmtid="{D5CDD505-2E9C-101B-9397-08002B2CF9AE}" pid="3" name="MediaServiceImageTags">
    <vt:lpwstr/>
  </property>
</Properties>
</file>